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96" r:id="rId2"/>
    <p:sldId id="299" r:id="rId3"/>
    <p:sldId id="336" r:id="rId4"/>
    <p:sldId id="335" r:id="rId5"/>
    <p:sldId id="342" r:id="rId6"/>
    <p:sldId id="315" r:id="rId7"/>
    <p:sldId id="337" r:id="rId8"/>
    <p:sldId id="343" r:id="rId9"/>
    <p:sldId id="325" r:id="rId10"/>
    <p:sldId id="338" r:id="rId11"/>
    <p:sldId id="339" r:id="rId12"/>
    <p:sldId id="301" r:id="rId13"/>
    <p:sldId id="333" r:id="rId14"/>
    <p:sldId id="348" r:id="rId15"/>
    <p:sldId id="349" r:id="rId16"/>
    <p:sldId id="340" r:id="rId17"/>
    <p:sldId id="305" r:id="rId18"/>
    <p:sldId id="344" r:id="rId19"/>
    <p:sldId id="351" r:id="rId20"/>
    <p:sldId id="328" r:id="rId21"/>
    <p:sldId id="341" r:id="rId22"/>
    <p:sldId id="355" r:id="rId23"/>
    <p:sldId id="346" r:id="rId24"/>
    <p:sldId id="350" r:id="rId25"/>
    <p:sldId id="286" r:id="rId26"/>
    <p:sldId id="354" r:id="rId27"/>
    <p:sldId id="35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9838AD-95EF-51D5-F48D-824207D82E06}" name="Schleppegrell, Christine Ayako" initials="SCA" userId="S::christine.schleppegrell@morganlewis.com::0aaf6f21-37b9-4db3-8cc7-500134df3f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29" autoAdjust="0"/>
  </p:normalViewPr>
  <p:slideViewPr>
    <p:cSldViewPr snapToGrid="0">
      <p:cViewPr varScale="1">
        <p:scale>
          <a:sx n="102" d="100"/>
          <a:sy n="102" d="100"/>
        </p:scale>
        <p:origin x="9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62E0FD7A-5688-4C42-AAF1-9334CFA05197}" type="datetimeFigureOut">
              <a:rPr lang="en-US" smtClean="0"/>
              <a:t>8/27/2024</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F7DFF35C-1FAB-4066-9B27-E4F0AC17977D}" type="slidenum">
              <a:rPr lang="en-US" smtClean="0"/>
              <a:t>‹#›</a:t>
            </a:fld>
            <a:endParaRPr lang="en-US" dirty="0"/>
          </a:p>
        </p:txBody>
      </p:sp>
    </p:spTree>
    <p:extLst>
      <p:ext uri="{BB962C8B-B14F-4D97-AF65-F5344CB8AC3E}">
        <p14:creationId xmlns:p14="http://schemas.microsoft.com/office/powerpoint/2010/main" val="57271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F35C-1FAB-4066-9B27-E4F0AC17977D}" type="slidenum">
              <a:rPr lang="en-US" smtClean="0"/>
              <a:t>2</a:t>
            </a:fld>
            <a:endParaRPr lang="en-US" dirty="0"/>
          </a:p>
        </p:txBody>
      </p:sp>
    </p:spTree>
    <p:extLst>
      <p:ext uri="{BB962C8B-B14F-4D97-AF65-F5344CB8AC3E}">
        <p14:creationId xmlns:p14="http://schemas.microsoft.com/office/powerpoint/2010/main" val="122955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F35C-1FAB-4066-9B27-E4F0AC17977D}" type="slidenum">
              <a:rPr lang="en-US" smtClean="0"/>
              <a:t>3</a:t>
            </a:fld>
            <a:endParaRPr lang="en-US" dirty="0"/>
          </a:p>
        </p:txBody>
      </p:sp>
    </p:spTree>
    <p:extLst>
      <p:ext uri="{BB962C8B-B14F-4D97-AF65-F5344CB8AC3E}">
        <p14:creationId xmlns:p14="http://schemas.microsoft.com/office/powerpoint/2010/main" val="89102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F35C-1FAB-4066-9B27-E4F0AC17977D}" type="slidenum">
              <a:rPr lang="en-US" smtClean="0"/>
              <a:t>4</a:t>
            </a:fld>
            <a:endParaRPr lang="en-US" dirty="0"/>
          </a:p>
        </p:txBody>
      </p:sp>
    </p:spTree>
    <p:extLst>
      <p:ext uri="{BB962C8B-B14F-4D97-AF65-F5344CB8AC3E}">
        <p14:creationId xmlns:p14="http://schemas.microsoft.com/office/powerpoint/2010/main" val="86725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F35C-1FAB-4066-9B27-E4F0AC17977D}" type="slidenum">
              <a:rPr lang="en-US" smtClean="0"/>
              <a:t>5</a:t>
            </a:fld>
            <a:endParaRPr lang="en-US" dirty="0"/>
          </a:p>
        </p:txBody>
      </p:sp>
    </p:spTree>
    <p:extLst>
      <p:ext uri="{BB962C8B-B14F-4D97-AF65-F5344CB8AC3E}">
        <p14:creationId xmlns:p14="http://schemas.microsoft.com/office/powerpoint/2010/main" val="298405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F35C-1FAB-4066-9B27-E4F0AC17977D}" type="slidenum">
              <a:rPr lang="en-US" smtClean="0"/>
              <a:t>7</a:t>
            </a:fld>
            <a:endParaRPr lang="en-US" dirty="0"/>
          </a:p>
        </p:txBody>
      </p:sp>
    </p:spTree>
    <p:extLst>
      <p:ext uri="{BB962C8B-B14F-4D97-AF65-F5344CB8AC3E}">
        <p14:creationId xmlns:p14="http://schemas.microsoft.com/office/powerpoint/2010/main" val="158098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F35C-1FAB-4066-9B27-E4F0AC17977D}" type="slidenum">
              <a:rPr lang="en-US" smtClean="0"/>
              <a:t>11</a:t>
            </a:fld>
            <a:endParaRPr lang="en-US" dirty="0"/>
          </a:p>
        </p:txBody>
      </p:sp>
    </p:spTree>
    <p:extLst>
      <p:ext uri="{BB962C8B-B14F-4D97-AF65-F5344CB8AC3E}">
        <p14:creationId xmlns:p14="http://schemas.microsoft.com/office/powerpoint/2010/main" val="327213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F35C-1FAB-4066-9B27-E4F0AC17977D}" type="slidenum">
              <a:rPr lang="en-US" smtClean="0"/>
              <a:t>16</a:t>
            </a:fld>
            <a:endParaRPr lang="en-US" dirty="0"/>
          </a:p>
        </p:txBody>
      </p:sp>
    </p:spTree>
    <p:extLst>
      <p:ext uri="{BB962C8B-B14F-4D97-AF65-F5344CB8AC3E}">
        <p14:creationId xmlns:p14="http://schemas.microsoft.com/office/powerpoint/2010/main" val="346534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F35C-1FAB-4066-9B27-E4F0AC17977D}" type="slidenum">
              <a:rPr lang="en-US" smtClean="0"/>
              <a:t>18</a:t>
            </a:fld>
            <a:endParaRPr lang="en-US" dirty="0"/>
          </a:p>
        </p:txBody>
      </p:sp>
    </p:spTree>
    <p:extLst>
      <p:ext uri="{BB962C8B-B14F-4D97-AF65-F5344CB8AC3E}">
        <p14:creationId xmlns:p14="http://schemas.microsoft.com/office/powerpoint/2010/main" val="2772801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F35C-1FAB-4066-9B27-E4F0AC17977D}" type="slidenum">
              <a:rPr lang="en-US" smtClean="0"/>
              <a:t>23</a:t>
            </a:fld>
            <a:endParaRPr lang="en-US" dirty="0"/>
          </a:p>
        </p:txBody>
      </p:sp>
    </p:spTree>
    <p:extLst>
      <p:ext uri="{BB962C8B-B14F-4D97-AF65-F5344CB8AC3E}">
        <p14:creationId xmlns:p14="http://schemas.microsoft.com/office/powerpoint/2010/main" val="50219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7EFC-7522-7516-E706-A9D18B18C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A25189-4AC0-AA14-B8EC-E63E27986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47A3E3-50B0-1AF1-7964-BA981A7E1A6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E563006-1AC4-0048-99EF-AE343CD849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DD7DEE-8DE7-7E4F-BB39-BC87D11A83AA}"/>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147600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7780-4F7D-D143-9C53-969FB61406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256D51-42AD-6A67-BF60-0EEB2CCDF0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2D673-95EB-5097-E9E1-4042454DCE1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230FC74-A285-E3F6-D5C9-21F53D489A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BBC25-5CA6-C75F-AC91-8C702398F870}"/>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27010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46DDF-09B6-FC5B-BD75-2D9510DAE7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FD0EF-857E-EC1E-BEB4-6F1C284B2D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EAC31-EB0A-F4CF-D147-8FA40A1681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D5E126-F26A-10B3-D583-8072BA3E94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9AF20C-6186-43EA-C9AF-9E62734428BF}"/>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18567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p:spTree>
      <p:nvGrpSpPr>
        <p:cNvPr id="1" name="Shape 8"/>
        <p:cNvGrpSpPr/>
        <p:nvPr/>
      </p:nvGrpSpPr>
      <p:grpSpPr>
        <a:xfrm>
          <a:off x="0" y="0"/>
          <a:ext cx="0" cy="0"/>
          <a:chOff x="0" y="0"/>
          <a:chExt cx="0" cy="0"/>
        </a:xfrm>
      </p:grpSpPr>
      <p:pic>
        <p:nvPicPr>
          <p:cNvPr id="3" name="Picture 2" descr="A picture containing text, businesscard&#10;&#10;Description automatically generated">
            <a:extLst>
              <a:ext uri="{FF2B5EF4-FFF2-40B4-BE49-F238E27FC236}">
                <a16:creationId xmlns:a16="http://schemas.microsoft.com/office/drawing/2014/main" id="{168CE20D-6055-EC76-8D04-B969E694ED9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977F9D1B-FD76-895B-EA36-D0B441709704}"/>
              </a:ext>
            </a:extLst>
          </p:cNvPr>
          <p:cNvSpPr>
            <a:spLocks noGrp="1"/>
          </p:cNvSpPr>
          <p:nvPr>
            <p:ph type="body" sz="quarter" idx="10"/>
          </p:nvPr>
        </p:nvSpPr>
        <p:spPr>
          <a:xfrm>
            <a:off x="1337951" y="1337952"/>
            <a:ext cx="9456428" cy="2166064"/>
          </a:xfrm>
        </p:spPr>
        <p:txBody>
          <a:bodyPr/>
          <a:lstStyle>
            <a:lvl1pPr>
              <a:buNone/>
              <a:defRPr sz="4267" b="1" i="0">
                <a:solidFill>
                  <a:srgbClr val="134678"/>
                </a:solidFill>
                <a:latin typeface="Open Sans" panose="020B0606030504020204" pitchFamily="34" charset="0"/>
                <a:ea typeface="Open Sans" panose="020B0606030504020204" pitchFamily="34" charset="0"/>
                <a:cs typeface="Open Sans" panose="020B0606030504020204" pitchFamily="34" charset="0"/>
              </a:defRPr>
            </a:lvl1pPr>
            <a:lvl2pPr>
              <a:buNone/>
              <a:defRPr/>
            </a:lvl2pPr>
          </a:lstStyle>
          <a:p>
            <a:pPr lvl="0"/>
            <a:r>
              <a:rPr lang="en-US" dirty="0"/>
              <a:t>Click to edit Master text styles</a:t>
            </a:r>
          </a:p>
        </p:txBody>
      </p:sp>
      <p:pic>
        <p:nvPicPr>
          <p:cNvPr id="12" name="Picture 11">
            <a:extLst>
              <a:ext uri="{FF2B5EF4-FFF2-40B4-BE49-F238E27FC236}">
                <a16:creationId xmlns:a16="http://schemas.microsoft.com/office/drawing/2014/main" id="{2E0D6769-D4F0-0B5C-CB99-2DFF3CD319C8}"/>
              </a:ext>
            </a:extLst>
          </p:cNvPr>
          <p:cNvPicPr>
            <a:picLocks noChangeAspect="1"/>
          </p:cNvPicPr>
          <p:nvPr userDrawn="1"/>
        </p:nvPicPr>
        <p:blipFill>
          <a:blip r:embed="rId3"/>
          <a:stretch>
            <a:fillRect/>
          </a:stretch>
        </p:blipFill>
        <p:spPr>
          <a:xfrm>
            <a:off x="898717" y="1377539"/>
            <a:ext cx="439236" cy="761341"/>
          </a:xfrm>
          <a:prstGeom prst="rect">
            <a:avLst/>
          </a:prstGeom>
        </p:spPr>
      </p:pic>
      <p:pic>
        <p:nvPicPr>
          <p:cNvPr id="10" name="Picture 9">
            <a:extLst>
              <a:ext uri="{FF2B5EF4-FFF2-40B4-BE49-F238E27FC236}">
                <a16:creationId xmlns:a16="http://schemas.microsoft.com/office/drawing/2014/main" id="{0355E26C-6B19-A521-7548-24B1B6AC310D}"/>
              </a:ext>
            </a:extLst>
          </p:cNvPr>
          <p:cNvPicPr>
            <a:picLocks noChangeAspect="1"/>
          </p:cNvPicPr>
          <p:nvPr userDrawn="1"/>
        </p:nvPicPr>
        <p:blipFill>
          <a:blip r:embed="rId4"/>
          <a:stretch>
            <a:fillRect/>
          </a:stretch>
        </p:blipFill>
        <p:spPr>
          <a:xfrm>
            <a:off x="6634348" y="5951668"/>
            <a:ext cx="5268613" cy="525441"/>
          </a:xfrm>
          <a:prstGeom prst="rect">
            <a:avLst/>
          </a:prstGeom>
        </p:spPr>
      </p:pic>
    </p:spTree>
    <p:extLst>
      <p:ext uri="{BB962C8B-B14F-4D97-AF65-F5344CB8AC3E}">
        <p14:creationId xmlns:p14="http://schemas.microsoft.com/office/powerpoint/2010/main" val="420784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pic>
        <p:nvPicPr>
          <p:cNvPr id="3" name="Picture 2" descr="A picture containing text, night sky&#10;&#10;Description automatically generated">
            <a:extLst>
              <a:ext uri="{FF2B5EF4-FFF2-40B4-BE49-F238E27FC236}">
                <a16:creationId xmlns:a16="http://schemas.microsoft.com/office/drawing/2014/main" id="{7620898D-0689-69AB-2F5C-1D8CE3F146DD}"/>
              </a:ext>
            </a:extLst>
          </p:cNvPr>
          <p:cNvPicPr>
            <a:picLocks noChangeAspect="1"/>
          </p:cNvPicPr>
          <p:nvPr userDrawn="1"/>
        </p:nvPicPr>
        <p:blipFill>
          <a:blip r:embed="rId2"/>
          <a:stretch>
            <a:fillRect/>
          </a:stretch>
        </p:blipFill>
        <p:spPr>
          <a:xfrm>
            <a:off x="0" y="7917"/>
            <a:ext cx="12192000" cy="6858000"/>
          </a:xfrm>
          <a:prstGeom prst="rect">
            <a:avLst/>
          </a:prstGeom>
        </p:spPr>
      </p:pic>
      <p:sp>
        <p:nvSpPr>
          <p:cNvPr id="5" name="Text Placeholder 4">
            <a:extLst>
              <a:ext uri="{FF2B5EF4-FFF2-40B4-BE49-F238E27FC236}">
                <a16:creationId xmlns:a16="http://schemas.microsoft.com/office/drawing/2014/main" id="{144D76B9-1112-C18A-88AA-D752767ECB29}"/>
              </a:ext>
            </a:extLst>
          </p:cNvPr>
          <p:cNvSpPr>
            <a:spLocks noGrp="1"/>
          </p:cNvSpPr>
          <p:nvPr>
            <p:ph type="body" sz="quarter" idx="10"/>
          </p:nvPr>
        </p:nvSpPr>
        <p:spPr>
          <a:xfrm>
            <a:off x="1337952" y="1337953"/>
            <a:ext cx="9634848" cy="3674993"/>
          </a:xfrm>
        </p:spPr>
        <p:txBody>
          <a:bodyPr/>
          <a:lstStyle>
            <a:lvl1pPr>
              <a:buClr>
                <a:srgbClr val="134678"/>
              </a:buClr>
              <a:buNone/>
              <a:defRPr sz="4800" b="1" i="0">
                <a:solidFill>
                  <a:srgbClr val="50B2BC"/>
                </a:solidFill>
                <a:latin typeface="Open Sans" panose="020B0606030504020204" pitchFamily="34" charset="0"/>
                <a:ea typeface="Open Sans" panose="020B0606030504020204" pitchFamily="34" charset="0"/>
                <a:cs typeface="Open Sans" panose="020B0606030504020204" pitchFamily="34" charset="0"/>
              </a:defRPr>
            </a:lvl1pPr>
            <a:lvl2pPr>
              <a:buClr>
                <a:srgbClr val="134678"/>
              </a:buClr>
              <a:defRPr sz="2933" b="0" i="0">
                <a:latin typeface="Calibri" panose="020F0502020204030204" pitchFamily="34" charset="0"/>
                <a:cs typeface="Calibri" panose="020F0502020204030204" pitchFamily="34" charset="0"/>
              </a:defRPr>
            </a:lvl2pPr>
            <a:lvl3pPr>
              <a:buClr>
                <a:srgbClr val="134678"/>
              </a:buClr>
              <a:defRPr sz="2400" b="0" i="0">
                <a:latin typeface="Calibri" panose="020F0502020204030204" pitchFamily="34" charset="0"/>
                <a:cs typeface="Calibri" panose="020F0502020204030204" pitchFamily="34" charset="0"/>
              </a:defRPr>
            </a:lvl3pPr>
            <a:lvl4pPr>
              <a:buClr>
                <a:srgbClr val="134678"/>
              </a:buClr>
              <a:defRPr sz="2133" b="0" i="0">
                <a:latin typeface="Calibri" panose="020F0502020204030204" pitchFamily="34" charset="0"/>
                <a:cs typeface="Calibri" panose="020F0502020204030204" pitchFamily="34" charset="0"/>
              </a:defRPr>
            </a:lvl4pPr>
            <a:lvl5pPr>
              <a:buClr>
                <a:srgbClr val="134678"/>
              </a:buClr>
              <a:defRPr sz="2133"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74DB18F4-64DC-8F38-C1AD-AADF0A8E39C9}"/>
              </a:ext>
            </a:extLst>
          </p:cNvPr>
          <p:cNvPicPr>
            <a:picLocks noChangeAspect="1"/>
          </p:cNvPicPr>
          <p:nvPr userDrawn="1"/>
        </p:nvPicPr>
        <p:blipFill>
          <a:blip r:embed="rId3"/>
          <a:stretch>
            <a:fillRect/>
          </a:stretch>
        </p:blipFill>
        <p:spPr>
          <a:xfrm>
            <a:off x="898717" y="1377539"/>
            <a:ext cx="439236" cy="761341"/>
          </a:xfrm>
          <a:prstGeom prst="rect">
            <a:avLst/>
          </a:prstGeom>
        </p:spPr>
      </p:pic>
      <p:pic>
        <p:nvPicPr>
          <p:cNvPr id="14" name="Picture 13">
            <a:extLst>
              <a:ext uri="{FF2B5EF4-FFF2-40B4-BE49-F238E27FC236}">
                <a16:creationId xmlns:a16="http://schemas.microsoft.com/office/drawing/2014/main" id="{6E915A5A-7F46-7CB3-BBFC-8FD282ABACBD}"/>
              </a:ext>
            </a:extLst>
          </p:cNvPr>
          <p:cNvPicPr>
            <a:picLocks noChangeAspect="1"/>
          </p:cNvPicPr>
          <p:nvPr userDrawn="1"/>
        </p:nvPicPr>
        <p:blipFill rotWithShape="1">
          <a:blip r:embed="rId4"/>
          <a:srcRect t="61467" b="-2073"/>
          <a:stretch/>
        </p:blipFill>
        <p:spPr>
          <a:xfrm>
            <a:off x="10659739" y="5850577"/>
            <a:ext cx="1331107" cy="672935"/>
          </a:xfrm>
          <a:prstGeom prst="rect">
            <a:avLst/>
          </a:prstGeom>
        </p:spPr>
      </p:pic>
    </p:spTree>
    <p:extLst>
      <p:ext uri="{BB962C8B-B14F-4D97-AF65-F5344CB8AC3E}">
        <p14:creationId xmlns:p14="http://schemas.microsoft.com/office/powerpoint/2010/main" val="427580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p:spTree>
      <p:nvGrpSpPr>
        <p:cNvPr id="1" name="Shape 8"/>
        <p:cNvGrpSpPr/>
        <p:nvPr/>
      </p:nvGrpSpPr>
      <p:grpSpPr>
        <a:xfrm>
          <a:off x="0" y="0"/>
          <a:ext cx="0" cy="0"/>
          <a:chOff x="0" y="0"/>
          <a:chExt cx="0" cy="0"/>
        </a:xfrm>
      </p:grpSpPr>
      <p:pic>
        <p:nvPicPr>
          <p:cNvPr id="4" name="Picture 3" descr="A picture containing text, electronics, display&#10;&#10;Description automatically generated">
            <a:extLst>
              <a:ext uri="{FF2B5EF4-FFF2-40B4-BE49-F238E27FC236}">
                <a16:creationId xmlns:a16="http://schemas.microsoft.com/office/drawing/2014/main" id="{44D006BF-93F3-8DFA-8E67-F5A8C61DF95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144D76B9-1112-C18A-88AA-D752767ECB29}"/>
              </a:ext>
            </a:extLst>
          </p:cNvPr>
          <p:cNvSpPr>
            <a:spLocks noGrp="1"/>
          </p:cNvSpPr>
          <p:nvPr>
            <p:ph type="body" sz="quarter" idx="10"/>
          </p:nvPr>
        </p:nvSpPr>
        <p:spPr>
          <a:xfrm>
            <a:off x="1337952" y="1337953"/>
            <a:ext cx="5312229" cy="4212167"/>
          </a:xfrm>
        </p:spPr>
        <p:txBody>
          <a:bodyPr/>
          <a:lstStyle>
            <a:lvl1pPr>
              <a:buClr>
                <a:srgbClr val="134678"/>
              </a:buClr>
              <a:buNone/>
              <a:defRPr sz="4267" b="1" i="0">
                <a:solidFill>
                  <a:srgbClr val="50B2BC"/>
                </a:solidFill>
                <a:latin typeface="Open Sans" panose="020B0606030504020204" pitchFamily="34" charset="0"/>
                <a:ea typeface="Open Sans" panose="020B0606030504020204" pitchFamily="34" charset="0"/>
                <a:cs typeface="Open Sans" panose="020B0606030504020204" pitchFamily="34" charset="0"/>
              </a:defRPr>
            </a:lvl1pPr>
            <a:lvl2pPr>
              <a:buClr>
                <a:srgbClr val="134678"/>
              </a:buClr>
              <a:defRPr sz="2933" b="0" i="0">
                <a:latin typeface="Calibri" panose="020F0502020204030204" pitchFamily="34" charset="0"/>
                <a:cs typeface="Calibri" panose="020F0502020204030204" pitchFamily="34" charset="0"/>
              </a:defRPr>
            </a:lvl2pPr>
            <a:lvl3pPr>
              <a:buClr>
                <a:srgbClr val="134678"/>
              </a:buClr>
              <a:defRPr sz="2400" b="0" i="0">
                <a:latin typeface="Calibri" panose="020F0502020204030204" pitchFamily="34" charset="0"/>
                <a:cs typeface="Calibri" panose="020F0502020204030204" pitchFamily="34" charset="0"/>
              </a:defRPr>
            </a:lvl3pPr>
            <a:lvl4pPr>
              <a:buClr>
                <a:srgbClr val="134678"/>
              </a:buClr>
              <a:defRPr sz="2133" b="0" i="0">
                <a:latin typeface="Calibri" panose="020F0502020204030204" pitchFamily="34" charset="0"/>
                <a:cs typeface="Calibri" panose="020F0502020204030204" pitchFamily="34" charset="0"/>
              </a:defRPr>
            </a:lvl4pPr>
            <a:lvl5pPr>
              <a:buClr>
                <a:srgbClr val="134678"/>
              </a:buClr>
              <a:defRPr sz="2133"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74DB18F4-64DC-8F38-C1AD-AADF0A8E39C9}"/>
              </a:ext>
            </a:extLst>
          </p:cNvPr>
          <p:cNvPicPr>
            <a:picLocks noChangeAspect="1"/>
          </p:cNvPicPr>
          <p:nvPr userDrawn="1"/>
        </p:nvPicPr>
        <p:blipFill>
          <a:blip r:embed="rId3"/>
          <a:stretch>
            <a:fillRect/>
          </a:stretch>
        </p:blipFill>
        <p:spPr>
          <a:xfrm>
            <a:off x="898717" y="1377539"/>
            <a:ext cx="439236" cy="761341"/>
          </a:xfrm>
          <a:prstGeom prst="rect">
            <a:avLst/>
          </a:prstGeom>
        </p:spPr>
      </p:pic>
      <p:pic>
        <p:nvPicPr>
          <p:cNvPr id="14" name="Picture 13">
            <a:extLst>
              <a:ext uri="{FF2B5EF4-FFF2-40B4-BE49-F238E27FC236}">
                <a16:creationId xmlns:a16="http://schemas.microsoft.com/office/drawing/2014/main" id="{6E915A5A-7F46-7CB3-BBFC-8FD282ABACBD}"/>
              </a:ext>
            </a:extLst>
          </p:cNvPr>
          <p:cNvPicPr>
            <a:picLocks noChangeAspect="1"/>
          </p:cNvPicPr>
          <p:nvPr userDrawn="1"/>
        </p:nvPicPr>
        <p:blipFill rotWithShape="1">
          <a:blip r:embed="rId4"/>
          <a:srcRect t="61467" b="-2073"/>
          <a:stretch/>
        </p:blipFill>
        <p:spPr>
          <a:xfrm>
            <a:off x="10659739" y="5850577"/>
            <a:ext cx="1331107" cy="672935"/>
          </a:xfrm>
          <a:prstGeom prst="rect">
            <a:avLst/>
          </a:prstGeom>
        </p:spPr>
      </p:pic>
      <p:sp>
        <p:nvSpPr>
          <p:cNvPr id="7" name="Content Placeholder 6">
            <a:extLst>
              <a:ext uri="{FF2B5EF4-FFF2-40B4-BE49-F238E27FC236}">
                <a16:creationId xmlns:a16="http://schemas.microsoft.com/office/drawing/2014/main" id="{05BBF05C-87FD-0B06-624F-6EF96D7AF6EC}"/>
              </a:ext>
            </a:extLst>
          </p:cNvPr>
          <p:cNvSpPr>
            <a:spLocks noGrp="1"/>
          </p:cNvSpPr>
          <p:nvPr>
            <p:ph sz="quarter" idx="11"/>
          </p:nvPr>
        </p:nvSpPr>
        <p:spPr>
          <a:xfrm>
            <a:off x="8090314" y="1337953"/>
            <a:ext cx="3484169" cy="4212167"/>
          </a:xfrm>
        </p:spPr>
        <p:txBody>
          <a:bodyPr/>
          <a:lstStyle>
            <a:lvl1pPr>
              <a:buClr>
                <a:schemeClr val="bg1"/>
              </a:buClr>
              <a:buNone/>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buClr>
                <a:schemeClr val="bg1"/>
              </a:buClr>
              <a:defRPr sz="1600" b="1" i="0">
                <a:solidFill>
                  <a:schemeClr val="bg1"/>
                </a:solidFill>
                <a:latin typeface="Calibri" panose="020F0502020204030204" pitchFamily="34" charset="0"/>
                <a:cs typeface="Calibri" panose="020F0502020204030204" pitchFamily="34" charset="0"/>
              </a:defRPr>
            </a:lvl2pPr>
            <a:lvl3pPr>
              <a:buClr>
                <a:schemeClr val="bg1"/>
              </a:buClr>
              <a:defRPr sz="1600" b="1" i="0">
                <a:solidFill>
                  <a:schemeClr val="bg1"/>
                </a:solidFill>
                <a:latin typeface="Calibri" panose="020F0502020204030204" pitchFamily="34" charset="0"/>
                <a:cs typeface="Calibri" panose="020F0502020204030204" pitchFamily="34" charset="0"/>
              </a:defRPr>
            </a:lvl3pPr>
            <a:lvl4pPr>
              <a:buClr>
                <a:schemeClr val="bg1"/>
              </a:buClr>
              <a:defRPr sz="1600" b="1" i="0">
                <a:solidFill>
                  <a:schemeClr val="bg1"/>
                </a:solidFill>
                <a:latin typeface="Calibri" panose="020F0502020204030204" pitchFamily="34" charset="0"/>
                <a:cs typeface="Calibri" panose="020F0502020204030204" pitchFamily="34" charset="0"/>
              </a:defRPr>
            </a:lvl4pPr>
            <a:lvl5pPr>
              <a:buClr>
                <a:schemeClr val="bg1"/>
              </a:buClr>
              <a:defRPr sz="1600" b="1" i="0">
                <a:solidFill>
                  <a:schemeClr val="bg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61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D3CF-190B-AD41-60BF-DF905A731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4AC2F1-9031-02EE-42FF-311EAC99C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63F27-C1B5-FF07-7CDE-CB68A067EA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ACD7AC7-CAA6-A194-21E7-5C54892112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037E33-1B20-1E1A-A093-62BACCA223EA}"/>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208233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1A70-5CD0-99D0-61C4-1408ECCC9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649602-5DC3-A6D6-D048-05FAD84E61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E9536E-46F7-C707-F724-99D03E01A9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6D54C3B-2CBA-AE7A-CC8B-7094642318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DEFFA5-7FC7-71AD-0249-D104E3C27A1E}"/>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277099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7D65-C50E-4391-F4CB-2FE4D85C2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8B053-764E-6774-CB80-DC71BBF38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B02D93-0C09-54BB-32B4-A553B07952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A86A7-F335-9372-7C78-CD8DA45A39E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A66B3B6-BD2C-C842-DCEE-C825FB6DC8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D6C545-9333-5CE5-24C6-B352694BB114}"/>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266796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5238-241C-5C54-3E0E-414B4C56C2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1DFB40-EAEE-907F-5DE2-1D28FB337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0816CA-47B5-CEF2-0A6F-5815913425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68524C-F976-87D5-303E-D5E39F86B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0310F-B9AF-1CE6-4D48-F49B5EC5FF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7AB5A-5572-582C-6194-58EC0CE9414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A2C31FD-8E00-9A4B-9471-75E1D5F1CC7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B3203E-7F4E-E52F-6357-BC617B1FC04B}"/>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164290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EA6A-C974-89FA-1BFE-44F3CF00E1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17513-0084-F22F-1EC6-624C968FC8F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48080DA-679E-ABE4-5FEA-2C10DD5B92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7B3FB34-26B4-C8CA-6D0A-AB04903E0DCA}"/>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374598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E77AE-9338-E372-B60E-A61327CC1C58}"/>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F82FB95-032B-30D0-0A45-7E400573D0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DA72621-09DD-6ACB-9058-55552BE8BB6C}"/>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407266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C60D-741C-A583-CE9A-B8956DE9B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89F336-525B-903F-7781-045CA2785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46429-BAFB-8438-6194-D05B6743D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ADC76-7101-CC12-0F4D-B3964C7EF28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2C5525A-43B3-B5A0-6DB5-B42C720498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1C5C89-C061-25E7-0AB5-C3F65FA4A6F3}"/>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234072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8A59-774C-BCC5-ACF7-7C6BB6647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74C74D-FF04-9F7A-2153-32C7BBCFB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295FB0-35F4-EDD5-2C33-93848C1E9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8B4E9-29B7-3951-28F6-D9C3543AA48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0EDF757-98F9-F591-8BA4-113D40B81E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7A95C6-2E2D-211C-6A4D-07E4B929E863}"/>
              </a:ext>
            </a:extLst>
          </p:cNvPr>
          <p:cNvSpPr>
            <a:spLocks noGrp="1"/>
          </p:cNvSpPr>
          <p:nvPr>
            <p:ph type="sldNum" sz="quarter" idx="12"/>
          </p:nvPr>
        </p:nvSpPr>
        <p:spPr/>
        <p:txBody>
          <a:bodyPr/>
          <a:lstStyle/>
          <a:p>
            <a:fld id="{82FEDDF8-44F4-44DF-A3B2-2E64056899E1}" type="slidenum">
              <a:rPr lang="en-US" smtClean="0"/>
              <a:t>‹#›</a:t>
            </a:fld>
            <a:endParaRPr lang="en-US" dirty="0"/>
          </a:p>
        </p:txBody>
      </p:sp>
    </p:spTree>
    <p:extLst>
      <p:ext uri="{BB962C8B-B14F-4D97-AF65-F5344CB8AC3E}">
        <p14:creationId xmlns:p14="http://schemas.microsoft.com/office/powerpoint/2010/main" val="240429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4FE50-DCF2-02B2-6462-A02256403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EDC21B-B3E0-A7A2-AB18-F3BA12EFB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11837-D212-A76A-BE70-AB9A0B819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97BB0B-F6C2-2581-B792-30D7FB417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9C59F5-63AF-56E0-1BD8-95C4C6009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EDDF8-44F4-44DF-A3B2-2E64056899E1}" type="slidenum">
              <a:rPr lang="en-US" smtClean="0"/>
              <a:t>‹#›</a:t>
            </a:fld>
            <a:endParaRPr lang="en-US" dirty="0"/>
          </a:p>
        </p:txBody>
      </p:sp>
    </p:spTree>
    <p:extLst>
      <p:ext uri="{BB962C8B-B14F-4D97-AF65-F5344CB8AC3E}">
        <p14:creationId xmlns:p14="http://schemas.microsoft.com/office/powerpoint/2010/main" val="2000049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sec.gov/newsroom/whats-new/observations-examinations-investment-advisers-managing-private-funds" TargetMode="External"/><Relationship Id="rId2" Type="http://schemas.openxmlformats.org/officeDocument/2006/relationships/hyperlink" Target="https://www.sec.gov/observations-examinations-private-fund-advisers" TargetMode="External"/><Relationship Id="rId1" Type="http://schemas.openxmlformats.org/officeDocument/2006/relationships/slideLayout" Target="../slideLayouts/slideLayout13.xml"/><Relationship Id="rId4" Type="http://schemas.openxmlformats.org/officeDocument/2006/relationships/hyperlink" Target="https://www.sec.gov/files/2024-exam-prioritie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ec.gov/investment/marketing-faq"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ilpa.org/industry-guidance/templates-standards-model-documents/ilpa-quarterly-reporting-standards-initiative/" TargetMode="External"/><Relationship Id="rId4" Type="http://schemas.openxmlformats.org/officeDocument/2006/relationships/hyperlink" Target="https://rpc.cfainstitute.org/-/media/documents/survey/sec-marketing-rule-compliance-practices.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sec.gov/files/risk-alert-ia-risk-and-requesting-documents-090623.pdf"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www.investmentadviser.org/" TargetMode="External"/><Relationship Id="rId2" Type="http://schemas.openxmlformats.org/officeDocument/2006/relationships/hyperlink" Target="mailto:monique.botkin@investmentadviser.org"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sec.gov/files/rules/final/2023/ia-6383.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ca5.uscourts.gov/opinions/pub/23/23-60471CV0.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236F21-1469-0471-F9BD-63C657D2B85D}"/>
              </a:ext>
            </a:extLst>
          </p:cNvPr>
          <p:cNvSpPr>
            <a:spLocks noGrp="1"/>
          </p:cNvSpPr>
          <p:nvPr>
            <p:ph type="body" sz="quarter" idx="10"/>
          </p:nvPr>
        </p:nvSpPr>
        <p:spPr>
          <a:xfrm>
            <a:off x="1337952" y="1170940"/>
            <a:ext cx="9494587" cy="3677508"/>
          </a:xfrm>
        </p:spPr>
        <p:txBody>
          <a:bodyPr>
            <a:normAutofit fontScale="92500" lnSpcReduction="10000"/>
          </a:bodyPr>
          <a:lstStyle/>
          <a:p>
            <a:r>
              <a:rPr lang="en-US" sz="3900" dirty="0"/>
              <a:t>SEC Private Fund Adviser Rules Vacated: What’s Next?</a:t>
            </a:r>
          </a:p>
          <a:p>
            <a:pPr>
              <a:lnSpc>
                <a:spcPct val="85000"/>
              </a:lnSpc>
              <a:spcBef>
                <a:spcPts val="0"/>
              </a:spcBef>
            </a:pPr>
            <a:endParaRPr lang="en-US" b="1" dirty="0"/>
          </a:p>
          <a:p>
            <a:pPr>
              <a:lnSpc>
                <a:spcPct val="85000"/>
              </a:lnSpc>
              <a:spcBef>
                <a:spcPts val="0"/>
              </a:spcBef>
            </a:pPr>
            <a:r>
              <a:rPr lang="en-US" sz="3000" b="1" dirty="0"/>
              <a:t>PMAC International Committee</a:t>
            </a:r>
          </a:p>
          <a:p>
            <a:pPr>
              <a:lnSpc>
                <a:spcPct val="85000"/>
              </a:lnSpc>
              <a:spcBef>
                <a:spcPts val="0"/>
              </a:spcBef>
            </a:pPr>
            <a:endParaRPr lang="en-US" b="1" dirty="0"/>
          </a:p>
          <a:p>
            <a:pPr>
              <a:lnSpc>
                <a:spcPct val="110000"/>
              </a:lnSpc>
              <a:spcBef>
                <a:spcPts val="0"/>
              </a:spcBef>
            </a:pPr>
            <a:r>
              <a:rPr lang="en-US" sz="2800" dirty="0"/>
              <a:t>Monique Botkin</a:t>
            </a:r>
          </a:p>
          <a:p>
            <a:pPr>
              <a:lnSpc>
                <a:spcPct val="110000"/>
              </a:lnSpc>
              <a:spcBef>
                <a:spcPts val="0"/>
              </a:spcBef>
            </a:pPr>
            <a:r>
              <a:rPr lang="en-US" sz="2800" dirty="0"/>
              <a:t>Associate General Counsel, IAA</a:t>
            </a:r>
          </a:p>
          <a:p>
            <a:pPr>
              <a:lnSpc>
                <a:spcPct val="110000"/>
              </a:lnSpc>
              <a:spcBef>
                <a:spcPts val="0"/>
              </a:spcBef>
            </a:pPr>
            <a:r>
              <a:rPr lang="en-US" sz="2800" dirty="0"/>
              <a:t>August 28</a:t>
            </a:r>
            <a:r>
              <a:rPr lang="en-US" sz="2800" b="1" dirty="0"/>
              <a:t>, 2024</a:t>
            </a:r>
            <a:r>
              <a:rPr lang="en-US" sz="2800" dirty="0"/>
              <a:t> </a:t>
            </a:r>
          </a:p>
        </p:txBody>
      </p:sp>
    </p:spTree>
    <p:extLst>
      <p:ext uri="{BB962C8B-B14F-4D97-AF65-F5344CB8AC3E}">
        <p14:creationId xmlns:p14="http://schemas.microsoft.com/office/powerpoint/2010/main" val="4163492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a:bodyPr>
          <a:lstStyle/>
          <a:p>
            <a:r>
              <a:rPr lang="en-US" sz="3200" dirty="0">
                <a:solidFill>
                  <a:srgbClr val="134678"/>
                </a:solidFill>
              </a:rPr>
              <a:t>U.S. Fifth Circuit Court of Appeals Opinion and Current Status (cont’d)</a:t>
            </a:r>
          </a:p>
          <a:p>
            <a:endParaRPr lang="en-US" sz="1800" dirty="0">
              <a:solidFill>
                <a:srgbClr val="1155CC"/>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The SEC did not seek an </a:t>
            </a:r>
            <a:r>
              <a:rPr lang="en-US" sz="2000" b="0" i="1" dirty="0">
                <a:solidFill>
                  <a:srgbClr val="134678"/>
                </a:solidFill>
                <a:latin typeface="Open Sans" panose="020B0606030504020204" pitchFamily="34" charset="0"/>
                <a:ea typeface="Open Sans" panose="020B0606030504020204" pitchFamily="34" charset="0"/>
                <a:cs typeface="Open Sans" panose="020B0606030504020204" pitchFamily="34" charset="0"/>
              </a:rPr>
              <a:t>en banc </a:t>
            </a: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review of the Fifth Circuit decision, and the Fifth Circuit issued the mandate on July 29</a:t>
            </a:r>
          </a:p>
          <a:p>
            <a:pPr marL="285750" indent="-285750">
              <a:buFont typeface="Arial" panose="020B0604020202020204" pitchFamily="34" charset="0"/>
              <a:buChar char="•"/>
            </a:pP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The U.S. Solicitor General, for the SEC,</a:t>
            </a:r>
            <a:r>
              <a:rPr lang="en-US" sz="2000" b="0" dirty="0">
                <a:solidFill>
                  <a:srgbClr val="134678"/>
                </a:solidFill>
              </a:rPr>
              <a:t> </a:t>
            </a: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has until September 3, 2024 to petition the U.S. Supreme Court for review</a:t>
            </a:r>
          </a:p>
          <a:p>
            <a:pPr marL="285750" indent="-285750">
              <a:buFont typeface="Arial" panose="020B0604020202020204" pitchFamily="34" charset="0"/>
              <a:buChar char="•"/>
            </a:pP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It is not clear if the government will petition the Supreme Court for review by asking it to grant a </a:t>
            </a:r>
            <a:r>
              <a:rPr lang="en-US" sz="2000" b="0" i="1" dirty="0">
                <a:solidFill>
                  <a:srgbClr val="134678"/>
                </a:solidFill>
                <a:latin typeface="Open Sans" panose="020B0606030504020204" pitchFamily="34" charset="0"/>
                <a:ea typeface="Open Sans" panose="020B0606030504020204" pitchFamily="34" charset="0"/>
                <a:cs typeface="Open Sans" panose="020B0606030504020204" pitchFamily="34" charset="0"/>
              </a:rPr>
              <a:t>writ of certiorari</a:t>
            </a: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 and if it does, whether the Supreme Court would grant the petition</a:t>
            </a:r>
          </a:p>
          <a:p>
            <a:pPr marL="0" indent="0"/>
            <a:endParaRPr lang="en-US" sz="180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algn="ctr"/>
            <a:fld id="{F125C042-18CB-4E69-94A3-AD949449A96D}" type="slidenum">
              <a:rPr lang="en-US" sz="1000" b="0" smtClean="0">
                <a:solidFill>
                  <a:srgbClr val="134678"/>
                </a:solidFill>
              </a:rPr>
              <a:pPr algn="ctr"/>
              <a:t>10</a:t>
            </a:fld>
            <a:endParaRPr lang="en-US" sz="1000" b="0" dirty="0">
              <a:solidFill>
                <a:srgbClr val="134678"/>
              </a:solidFill>
            </a:endParaRPr>
          </a:p>
          <a:p>
            <a:endParaRPr lang="en-US" sz="4267" dirty="0">
              <a:solidFill>
                <a:srgbClr val="134678"/>
              </a:solidFill>
            </a:endParaRPr>
          </a:p>
        </p:txBody>
      </p:sp>
    </p:spTree>
    <p:extLst>
      <p:ext uri="{BB962C8B-B14F-4D97-AF65-F5344CB8AC3E}">
        <p14:creationId xmlns:p14="http://schemas.microsoft.com/office/powerpoint/2010/main" val="265518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a:bodyPr>
          <a:lstStyle/>
          <a:p>
            <a:endParaRPr lang="en-US" sz="4300" dirty="0">
              <a:solidFill>
                <a:srgbClr val="134678"/>
              </a:solidFill>
            </a:endParaRPr>
          </a:p>
          <a:p>
            <a:endParaRPr lang="en-US" sz="4300" dirty="0">
              <a:solidFill>
                <a:srgbClr val="134678"/>
              </a:solidFill>
            </a:endParaRPr>
          </a:p>
          <a:p>
            <a:pPr algn="ctr"/>
            <a:r>
              <a:rPr lang="en-US" sz="3600" dirty="0">
                <a:solidFill>
                  <a:srgbClr val="134678"/>
                </a:solidFill>
              </a:rPr>
              <a:t>Impact on SEC Rulemaking</a:t>
            </a: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fld id="{0FE6D362-D648-44D1-9A13-4389B23DB5BD}" type="slidenum">
              <a:rPr lang="en-US" sz="1000" b="0" smtClean="0">
                <a:solidFill>
                  <a:srgbClr val="134678"/>
                </a:solidFill>
              </a:rPr>
              <a:pPr algn="ctr"/>
              <a:t>11</a:t>
            </a:fld>
            <a:endParaRPr lang="en-US" sz="1000" b="0" dirty="0">
              <a:solidFill>
                <a:srgbClr val="134678"/>
              </a:solidFill>
            </a:endParaRPr>
          </a:p>
        </p:txBody>
      </p:sp>
    </p:spTree>
    <p:extLst>
      <p:ext uri="{BB962C8B-B14F-4D97-AF65-F5344CB8AC3E}">
        <p14:creationId xmlns:p14="http://schemas.microsoft.com/office/powerpoint/2010/main" val="260619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fontScale="32500" lnSpcReduction="20000"/>
          </a:bodyPr>
          <a:lstStyle/>
          <a:p>
            <a:r>
              <a:rPr lang="en-US" sz="9800" dirty="0">
                <a:solidFill>
                  <a:srgbClr val="134678"/>
                </a:solidFill>
              </a:rPr>
              <a:t>Impact on SEC Rulemaking</a:t>
            </a:r>
          </a:p>
          <a:p>
            <a:pPr marL="342900" indent="-342900">
              <a:lnSpc>
                <a:spcPct val="120000"/>
              </a:lnSpc>
              <a:buFont typeface="Arial" panose="020B0604020202020204" pitchFamily="34" charset="0"/>
              <a:buChar char="•"/>
            </a:pPr>
            <a:r>
              <a:rPr lang="en-US" sz="4900" b="0" dirty="0">
                <a:solidFill>
                  <a:srgbClr val="134678"/>
                </a:solidFill>
              </a:rPr>
              <a:t>If Section 211(h) only applies to retail customers, the SEC does not have authority to adopt rules under 211(h) for advisers as to their private fund clients (and therefore the PF investors)</a:t>
            </a:r>
          </a:p>
          <a:p>
            <a:pPr marL="342900" indent="-342900">
              <a:lnSpc>
                <a:spcPct val="120000"/>
              </a:lnSpc>
              <a:buFont typeface="Arial" panose="020B0604020202020204" pitchFamily="34" charset="0"/>
              <a:buChar char="•"/>
            </a:pPr>
            <a:r>
              <a:rPr lang="en-US" sz="4900" b="0" dirty="0">
                <a:solidFill>
                  <a:srgbClr val="134678"/>
                </a:solidFill>
              </a:rPr>
              <a:t>How can Section 206(4) be relied upon for authority to adopt rules for advisers as to their private fund clients?</a:t>
            </a:r>
          </a:p>
          <a:p>
            <a:pPr marL="342900" indent="-342900">
              <a:lnSpc>
                <a:spcPct val="120000"/>
              </a:lnSpc>
              <a:buFont typeface="Arial" panose="020B0604020202020204" pitchFamily="34" charset="0"/>
              <a:buChar char="•"/>
            </a:pPr>
            <a:r>
              <a:rPr lang="en-US" sz="49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The SEC has been asked to withdraw or rewrite the following proposals to reflect the Fifth Circuit’s holdings </a:t>
            </a:r>
          </a:p>
          <a:p>
            <a:pPr lvl="1">
              <a:lnSpc>
                <a:spcPct val="120000"/>
              </a:lnSpc>
              <a:buFont typeface="Wingdings" panose="05000000000000000000" pitchFamily="2" charset="2"/>
              <a:buChar char="ü"/>
            </a:pPr>
            <a:r>
              <a:rPr lang="en-US" sz="49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Cybersecurity </a:t>
            </a:r>
            <a:r>
              <a:rPr lang="en-US" sz="4900" dirty="0">
                <a:solidFill>
                  <a:srgbClr val="134678"/>
                </a:solidFill>
                <a:latin typeface="Open Sans" panose="020B0606030504020204" pitchFamily="34" charset="0"/>
                <a:ea typeface="Open Sans" panose="020B0606030504020204" pitchFamily="34" charset="0"/>
                <a:cs typeface="Open Sans" panose="020B0606030504020204" pitchFamily="34" charset="0"/>
              </a:rPr>
              <a:t>Proposal - </a:t>
            </a:r>
            <a:r>
              <a:rPr lang="en-US" sz="49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February 9, 2022</a:t>
            </a:r>
          </a:p>
          <a:p>
            <a:pPr lvl="1">
              <a:lnSpc>
                <a:spcPct val="120000"/>
              </a:lnSpc>
              <a:buFont typeface="Wingdings" panose="05000000000000000000" pitchFamily="2" charset="2"/>
              <a:buChar char="ü"/>
            </a:pPr>
            <a:r>
              <a:rPr lang="en-US" sz="49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Outsourcing Proposal - October 26, 2022</a:t>
            </a:r>
          </a:p>
          <a:p>
            <a:pPr lvl="1">
              <a:lnSpc>
                <a:spcPct val="120000"/>
              </a:lnSpc>
              <a:buFont typeface="Wingdings" panose="05000000000000000000" pitchFamily="2" charset="2"/>
              <a:buChar char="ü"/>
            </a:pPr>
            <a:r>
              <a:rPr lang="en-US" sz="49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Predictive Data Analytics (AI and Conflicts) Proposal - July 26, 2023</a:t>
            </a:r>
          </a:p>
          <a:p>
            <a:pPr lvl="2">
              <a:lnSpc>
                <a:spcPct val="120000"/>
              </a:lnSpc>
              <a:buFont typeface="Wingdings" panose="05000000000000000000" pitchFamily="2" charset="2"/>
              <a:buChar char="§"/>
            </a:pPr>
            <a:r>
              <a:rPr lang="en-US" sz="49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Note: SEC Chair Gensler indicated prior to the Fifth Circuit decision that the SEC</a:t>
            </a:r>
            <a:r>
              <a:rPr lang="en-US" sz="4900" dirty="0">
                <a:solidFill>
                  <a:srgbClr val="134678"/>
                </a:solidFill>
                <a:latin typeface="Open Sans" panose="020B0606030504020204" pitchFamily="34" charset="0"/>
                <a:ea typeface="Open Sans" panose="020B0606030504020204" pitchFamily="34" charset="0"/>
                <a:cs typeface="Open Sans" panose="020B0606030504020204" pitchFamily="34" charset="0"/>
              </a:rPr>
              <a:t> </a:t>
            </a:r>
            <a:r>
              <a:rPr lang="en-US" sz="49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would repropose this rule</a:t>
            </a:r>
          </a:p>
          <a:p>
            <a:pPr lvl="2">
              <a:lnSpc>
                <a:spcPct val="120000"/>
              </a:lnSpc>
              <a:buFont typeface="Wingdings" panose="05000000000000000000" pitchFamily="2" charset="2"/>
              <a:buChar char="§"/>
            </a:pPr>
            <a:r>
              <a:rPr lang="en-US" sz="49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Reproposal confirmed in July 2024 Regulatory Flexibility Agend</a:t>
            </a:r>
            <a:r>
              <a:rPr lang="en-US" sz="4900" dirty="0">
                <a:solidFill>
                  <a:srgbClr val="134678"/>
                </a:solidFill>
                <a:latin typeface="Open Sans" panose="020B0606030504020204" pitchFamily="34" charset="0"/>
                <a:ea typeface="Open Sans" panose="020B0606030504020204" pitchFamily="34" charset="0"/>
                <a:cs typeface="Open Sans" panose="020B0606030504020204" pitchFamily="34" charset="0"/>
              </a:rPr>
              <a:t>a</a:t>
            </a:r>
            <a:endParaRPr lang="en-US" sz="49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20000"/>
              </a:lnSpc>
            </a:pPr>
            <a:endParaRPr lang="en-US" sz="1100" b="0" dirty="0">
              <a:solidFill>
                <a:srgbClr val="134678"/>
              </a:solidFill>
            </a:endParaRPr>
          </a:p>
          <a:p>
            <a:pPr marL="0" indent="0" algn="ctr">
              <a:lnSpc>
                <a:spcPct val="120000"/>
              </a:lnSpc>
            </a:pPr>
            <a:endParaRPr lang="en-US" sz="11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20000"/>
              </a:lnSpc>
            </a:pPr>
            <a:fld id="{F7E40183-8EDF-4BB7-A841-362A4BC340C7}" type="slidenum">
              <a:rPr lang="en-US" sz="3100" b="0" smtClean="0">
                <a:solidFill>
                  <a:srgbClr val="134678"/>
                </a:solidFill>
                <a:latin typeface="Open Sans" panose="020B0606030504020204" pitchFamily="34" charset="0"/>
                <a:ea typeface="Open Sans" panose="020B0606030504020204" pitchFamily="34" charset="0"/>
                <a:cs typeface="Open Sans" panose="020B0606030504020204" pitchFamily="34" charset="0"/>
              </a:rPr>
              <a:pPr marL="0" indent="0" algn="ctr">
                <a:lnSpc>
                  <a:spcPct val="120000"/>
                </a:lnSpc>
              </a:pPr>
              <a:t>12</a:t>
            </a:fld>
            <a:endParaRPr lang="en-US" sz="31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endParaRPr lang="en-US" sz="4267" dirty="0">
              <a:solidFill>
                <a:srgbClr val="134678"/>
              </a:solidFill>
            </a:endParaRPr>
          </a:p>
        </p:txBody>
      </p:sp>
    </p:spTree>
    <p:extLst>
      <p:ext uri="{BB962C8B-B14F-4D97-AF65-F5344CB8AC3E}">
        <p14:creationId xmlns:p14="http://schemas.microsoft.com/office/powerpoint/2010/main" val="350837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a:bodyPr>
          <a:lstStyle/>
          <a:p>
            <a:r>
              <a:rPr lang="en-US" sz="3200" dirty="0">
                <a:solidFill>
                  <a:srgbClr val="134678"/>
                </a:solidFill>
              </a:rPr>
              <a:t>Impact on SEC Rulemaking (cont’d)</a:t>
            </a:r>
          </a:p>
          <a:p>
            <a:pPr marL="342900" indent="-342900">
              <a:buFont typeface="Arial" panose="020B0604020202020204" pitchFamily="34" charset="0"/>
              <a:buChar char="•"/>
            </a:pPr>
            <a:r>
              <a:rPr lang="en-US" sz="2400" b="0" dirty="0">
                <a:solidFill>
                  <a:srgbClr val="134678"/>
                </a:solidFill>
              </a:rPr>
              <a:t>Other expected rules</a:t>
            </a:r>
          </a:p>
          <a:p>
            <a:pPr lvl="1">
              <a:lnSpc>
                <a:spcPct val="100000"/>
              </a:lnSpc>
              <a:buFont typeface="Wingdings" panose="05000000000000000000" pitchFamily="2" charset="2"/>
              <a:buChar char="ü"/>
            </a:pP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ESG Disclosure for Advisers and Funds Proposal </a:t>
            </a:r>
            <a:r>
              <a:rPr lang="en-US" sz="2000" dirty="0">
                <a:solidFill>
                  <a:srgbClr val="134678"/>
                </a:solidFill>
                <a:latin typeface="Open Sans" panose="020B0606030504020204" pitchFamily="34" charset="0"/>
                <a:ea typeface="Open Sans" panose="020B0606030504020204" pitchFamily="34" charset="0"/>
                <a:cs typeface="Open Sans" panose="020B0606030504020204" pitchFamily="34" charset="0"/>
              </a:rPr>
              <a:t>– </a:t>
            </a: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May 25, 2022</a:t>
            </a:r>
          </a:p>
          <a:p>
            <a:pPr lvl="1">
              <a:lnSpc>
                <a:spcPct val="100000"/>
              </a:lnSpc>
              <a:buFont typeface="Wingdings" panose="05000000000000000000" pitchFamily="2" charset="2"/>
              <a:buChar char="ü"/>
            </a:pPr>
            <a:r>
              <a:rPr lang="en-US" sz="2000" dirty="0">
                <a:solidFill>
                  <a:srgbClr val="134678"/>
                </a:solidFill>
                <a:latin typeface="Open Sans" panose="020B0606030504020204" pitchFamily="34" charset="0"/>
                <a:ea typeface="Open Sans" panose="020B0606030504020204" pitchFamily="34" charset="0"/>
                <a:cs typeface="Open Sans" panose="020B0606030504020204" pitchFamily="34" charset="0"/>
              </a:rPr>
              <a:t>Safeguarding (Custody) Proposal – February 15, 2023</a:t>
            </a:r>
          </a:p>
          <a:p>
            <a:pPr lvl="2">
              <a:lnSpc>
                <a:spcPct val="100000"/>
              </a:lnSpc>
              <a:buFont typeface="Wingdings" panose="05000000000000000000" pitchFamily="2" charset="2"/>
              <a:buChar char="§"/>
            </a:pP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SEC Chair Gensler indicated prior to the Fifth Circuit decision that SEC</a:t>
            </a:r>
            <a:r>
              <a:rPr lang="en-US" sz="2000" dirty="0">
                <a:solidFill>
                  <a:srgbClr val="134678"/>
                </a:solidFill>
                <a:latin typeface="Open Sans" panose="020B0606030504020204" pitchFamily="34" charset="0"/>
                <a:ea typeface="Open Sans" panose="020B0606030504020204" pitchFamily="34" charset="0"/>
                <a:cs typeface="Open Sans" panose="020B0606030504020204" pitchFamily="34" charset="0"/>
              </a:rPr>
              <a:t> </a:t>
            </a: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will repropose this rule</a:t>
            </a:r>
          </a:p>
          <a:p>
            <a:pPr lvl="2">
              <a:lnSpc>
                <a:spcPct val="100000"/>
              </a:lnSpc>
              <a:buFont typeface="Wingdings" panose="05000000000000000000" pitchFamily="2" charset="2"/>
              <a:buChar char="§"/>
            </a:pP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Reproposal confirmed in July 2024 Regulatory Flexibility Agend</a:t>
            </a:r>
            <a:r>
              <a:rPr lang="en-US" sz="2000" dirty="0">
                <a:solidFill>
                  <a:srgbClr val="134678"/>
                </a:solidFill>
                <a:latin typeface="Open Sans" panose="020B0606030504020204" pitchFamily="34" charset="0"/>
                <a:ea typeface="Open Sans" panose="020B0606030504020204" pitchFamily="34" charset="0"/>
                <a:cs typeface="Open Sans" panose="020B0606030504020204" pitchFamily="34" charset="0"/>
              </a:rPr>
              <a:t>a</a:t>
            </a:r>
            <a:endPar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0" indent="0" algn="ctr"/>
            <a:endParaRPr lang="en-US" sz="11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2000" b="0" dirty="0">
                <a:solidFill>
                  <a:srgbClr val="134678"/>
                </a:solidFill>
              </a:rPr>
              <a:t> </a:t>
            </a:r>
            <a:r>
              <a:rPr lang="en-US" sz="2400" b="0" dirty="0">
                <a:solidFill>
                  <a:srgbClr val="134678"/>
                </a:solidFill>
              </a:rPr>
              <a:t>Rulemaking pace is unprecedented</a:t>
            </a:r>
          </a:p>
          <a:p>
            <a:pPr marL="0" indent="0" algn="ctr"/>
            <a:endParaRPr lang="en-US" sz="11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0" indent="0" algn="ctr"/>
            <a:endParaRPr lang="en-US" sz="1100" b="0" dirty="0">
              <a:solidFill>
                <a:srgbClr val="134678"/>
              </a:solidFill>
            </a:endParaRPr>
          </a:p>
          <a:p>
            <a:pPr marL="0" indent="0" algn="ctr"/>
            <a:endParaRPr lang="en-US" sz="11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0" indent="0" algn="ctr"/>
            <a:fld id="{F7E40183-8EDF-4BB7-A841-362A4BC340C7}" type="slidenum">
              <a:rPr lang="en-US" sz="1000" b="0" smtClean="0">
                <a:solidFill>
                  <a:srgbClr val="134678"/>
                </a:solidFill>
                <a:latin typeface="Open Sans" panose="020B0606030504020204" pitchFamily="34" charset="0"/>
                <a:ea typeface="Open Sans" panose="020B0606030504020204" pitchFamily="34" charset="0"/>
                <a:cs typeface="Open Sans" panose="020B0606030504020204" pitchFamily="34" charset="0"/>
              </a:rPr>
              <a:pPr marL="0" indent="0" algn="ctr"/>
              <a:t>13</a:t>
            </a:fld>
            <a:endParaRPr lang="en-US" sz="10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endParaRPr lang="en-US" sz="2400" b="0" dirty="0">
              <a:solidFill>
                <a:srgbClr val="134678"/>
              </a:solidFill>
            </a:endParaRPr>
          </a:p>
        </p:txBody>
      </p:sp>
    </p:spTree>
    <p:extLst>
      <p:ext uri="{BB962C8B-B14F-4D97-AF65-F5344CB8AC3E}">
        <p14:creationId xmlns:p14="http://schemas.microsoft.com/office/powerpoint/2010/main" val="198831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a:bodyPr>
          <a:lstStyle/>
          <a:p>
            <a:r>
              <a:rPr lang="en-US" sz="2800" dirty="0">
                <a:solidFill>
                  <a:srgbClr val="134678"/>
                </a:solidFill>
              </a:rPr>
              <a:t>Administrative Law Developments </a:t>
            </a:r>
          </a:p>
          <a:p>
            <a:pPr marL="342900" indent="-342900">
              <a:buFont typeface="Arial" panose="020B0604020202020204" pitchFamily="34" charset="0"/>
              <a:buChar char="•"/>
            </a:pPr>
            <a:r>
              <a:rPr lang="en-US" sz="24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Impact of Supreme Court decisions</a:t>
            </a:r>
          </a:p>
          <a:p>
            <a:pPr marL="800100" lvl="1" indent="-342900"/>
            <a:endParaRPr lang="en-US" sz="16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b="0" dirty="0">
              <a:solidFill>
                <a:srgbClr val="134678"/>
              </a:solidFill>
            </a:endParaRPr>
          </a:p>
          <a:p>
            <a:pPr marL="342900" indent="-342900">
              <a:buFont typeface="Arial" panose="020B0604020202020204" pitchFamily="34" charset="0"/>
              <a:buChar char="•"/>
            </a:pPr>
            <a:endParaRPr lang="en-US" sz="24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b="0" dirty="0">
              <a:solidFill>
                <a:srgbClr val="134678"/>
              </a:solidFill>
            </a:endParaRPr>
          </a:p>
          <a:p>
            <a:pPr marL="342900" indent="-342900">
              <a:buFont typeface="Arial" panose="020B0604020202020204" pitchFamily="34" charset="0"/>
              <a:buChar char="•"/>
            </a:pPr>
            <a:endParaRPr lang="en-US" sz="24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b="0" dirty="0">
              <a:solidFill>
                <a:srgbClr val="134678"/>
              </a:solidFill>
            </a:endParaRPr>
          </a:p>
          <a:p>
            <a:pPr marL="342900" indent="-342900">
              <a:buFont typeface="Arial" panose="020B0604020202020204" pitchFamily="34" charset="0"/>
              <a:buChar char="•"/>
            </a:pPr>
            <a:endParaRPr lang="en-US" sz="24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0" indent="0" algn="ctr"/>
            <a:fld id="{F7E40183-8EDF-4BB7-A841-362A4BC340C7}" type="slidenum">
              <a:rPr lang="en-US" sz="1100" b="0" smtClean="0">
                <a:solidFill>
                  <a:srgbClr val="134678"/>
                </a:solidFill>
                <a:latin typeface="Open Sans" panose="020B0606030504020204" pitchFamily="34" charset="0"/>
                <a:ea typeface="Open Sans" panose="020B0606030504020204" pitchFamily="34" charset="0"/>
                <a:cs typeface="Open Sans" panose="020B0606030504020204" pitchFamily="34" charset="0"/>
              </a:rPr>
              <a:pPr marL="0" indent="0" algn="ctr"/>
              <a:t>14</a:t>
            </a:fld>
            <a:endParaRPr lang="en-US" sz="11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endParaRPr lang="en-US" sz="4267" dirty="0">
              <a:solidFill>
                <a:srgbClr val="134678"/>
              </a:solidFill>
            </a:endParaRPr>
          </a:p>
        </p:txBody>
      </p:sp>
      <p:pic>
        <p:nvPicPr>
          <p:cNvPr id="3" name="Picture 2">
            <a:extLst>
              <a:ext uri="{FF2B5EF4-FFF2-40B4-BE49-F238E27FC236}">
                <a16:creationId xmlns:a16="http://schemas.microsoft.com/office/drawing/2014/main" id="{9F73DE6A-A020-6AEC-F0A5-B26BD227D09C}"/>
              </a:ext>
            </a:extLst>
          </p:cNvPr>
          <p:cNvPicPr>
            <a:picLocks noChangeAspect="1"/>
          </p:cNvPicPr>
          <p:nvPr/>
        </p:nvPicPr>
        <p:blipFill>
          <a:blip r:embed="rId2"/>
          <a:stretch>
            <a:fillRect/>
          </a:stretch>
        </p:blipFill>
        <p:spPr>
          <a:xfrm>
            <a:off x="287078" y="162729"/>
            <a:ext cx="9165265" cy="6532542"/>
          </a:xfrm>
          <a:prstGeom prst="rect">
            <a:avLst/>
          </a:prstGeom>
        </p:spPr>
      </p:pic>
    </p:spTree>
    <p:extLst>
      <p:ext uri="{BB962C8B-B14F-4D97-AF65-F5344CB8AC3E}">
        <p14:creationId xmlns:p14="http://schemas.microsoft.com/office/powerpoint/2010/main" val="342855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888603"/>
          </a:xfrm>
        </p:spPr>
        <p:txBody>
          <a:bodyPr>
            <a:noAutofit/>
          </a:bodyPr>
          <a:lstStyle/>
          <a:p>
            <a:pPr>
              <a:lnSpc>
                <a:spcPct val="120000"/>
              </a:lnSpc>
            </a:pPr>
            <a:r>
              <a:rPr lang="en-US" sz="3200" dirty="0">
                <a:solidFill>
                  <a:srgbClr val="134678"/>
                </a:solidFill>
              </a:rPr>
              <a:t>Impact on SEC Rulemaking (cont’d)</a:t>
            </a:r>
          </a:p>
          <a:p>
            <a:pPr marL="342900" indent="-342900">
              <a:lnSpc>
                <a:spcPct val="120000"/>
              </a:lnSpc>
              <a:buFont typeface="Arial" panose="020B0604020202020204" pitchFamily="34" charset="0"/>
              <a:buChar char="•"/>
            </a:pPr>
            <a:r>
              <a:rPr lang="en-US" sz="1800" b="0" dirty="0">
                <a:solidFill>
                  <a:srgbClr val="134678"/>
                </a:solidFill>
              </a:rPr>
              <a:t>Scrutiny of Rulemaking Authority</a:t>
            </a:r>
          </a:p>
          <a:p>
            <a:pPr lvl="1">
              <a:lnSpc>
                <a:spcPct val="120000"/>
              </a:lnSpc>
              <a:buFont typeface="Wingdings" panose="05000000000000000000" pitchFamily="2" charset="2"/>
              <a:buChar char="ü"/>
            </a:pPr>
            <a:r>
              <a:rPr lang="en-US" sz="1600" i="1" dirty="0">
                <a:solidFill>
                  <a:srgbClr val="134678"/>
                </a:solidFill>
                <a:latin typeface="Open Sans" panose="020B0606030504020204" pitchFamily="34" charset="0"/>
                <a:ea typeface="Open Sans" panose="020B0606030504020204" pitchFamily="34" charset="0"/>
                <a:cs typeface="Open Sans" panose="020B0606030504020204" pitchFamily="34" charset="0"/>
              </a:rPr>
              <a:t>Loper Bright Enterprises et al. v. Raimondo; Relentless, Inc., et al. v. Department of Commerce</a:t>
            </a:r>
            <a:r>
              <a:rPr lang="en-US" sz="1600" dirty="0">
                <a:solidFill>
                  <a:srgbClr val="134678"/>
                </a:solidFill>
                <a:latin typeface="Open Sans" panose="020B0606030504020204" pitchFamily="34" charset="0"/>
                <a:ea typeface="Open Sans" panose="020B0606030504020204" pitchFamily="34" charset="0"/>
                <a:cs typeface="Open Sans" panose="020B0606030504020204" pitchFamily="34" charset="0"/>
              </a:rPr>
              <a:t>, 144 S. Ct. 2244 (2024) – the </a:t>
            </a:r>
            <a:r>
              <a:rPr lang="en-US" sz="16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Suprem</a:t>
            </a:r>
            <a:r>
              <a:rPr lang="en-US" sz="1600" dirty="0">
                <a:solidFill>
                  <a:srgbClr val="134678"/>
                </a:solidFill>
                <a:latin typeface="Open Sans" panose="020B0606030504020204" pitchFamily="34" charset="0"/>
                <a:ea typeface="Open Sans" panose="020B0606030504020204" pitchFamily="34" charset="0"/>
                <a:cs typeface="Open Sans" panose="020B0606030504020204" pitchFamily="34" charset="0"/>
              </a:rPr>
              <a:t>e Court held that</a:t>
            </a:r>
            <a:r>
              <a:rPr lang="en-US" sz="16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 the Administrative Procedure Act requires courts to exercise their independent judgment in deciding whether an agency has acted within its statutory authority, and courts may not defer to an agency interpretation of the law simply because a statute is ambiguous; overruling 40-year-old </a:t>
            </a:r>
            <a:r>
              <a:rPr lang="en-US" sz="1600" b="0" i="1" dirty="0">
                <a:solidFill>
                  <a:srgbClr val="134678"/>
                </a:solidFill>
                <a:latin typeface="Open Sans" panose="020B0606030504020204" pitchFamily="34" charset="0"/>
                <a:ea typeface="Open Sans" panose="020B0606030504020204" pitchFamily="34" charset="0"/>
                <a:cs typeface="Open Sans" panose="020B0606030504020204" pitchFamily="34" charset="0"/>
              </a:rPr>
              <a:t>Chevron</a:t>
            </a:r>
            <a:r>
              <a:rPr lang="en-US" sz="16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 doctrine</a:t>
            </a:r>
          </a:p>
          <a:p>
            <a:pPr lvl="1">
              <a:lnSpc>
                <a:spcPct val="120000"/>
              </a:lnSpc>
              <a:buFont typeface="Wingdings" panose="05000000000000000000" pitchFamily="2" charset="2"/>
              <a:buChar char="ü"/>
            </a:pPr>
            <a:r>
              <a:rPr lang="en-US" sz="1600" i="1" dirty="0">
                <a:solidFill>
                  <a:srgbClr val="134678"/>
                </a:solidFill>
                <a:latin typeface="Open Sans" panose="020B0606030504020204" pitchFamily="34" charset="0"/>
                <a:ea typeface="Open Sans" panose="020B0606030504020204" pitchFamily="34" charset="0"/>
                <a:cs typeface="Open Sans" panose="020B0606030504020204" pitchFamily="34" charset="0"/>
              </a:rPr>
              <a:t>SEC v. Jarkesy</a:t>
            </a:r>
            <a:r>
              <a:rPr lang="en-US" sz="1600" dirty="0">
                <a:solidFill>
                  <a:srgbClr val="134678"/>
                </a:solidFill>
                <a:latin typeface="Open Sans" panose="020B0606030504020204" pitchFamily="34" charset="0"/>
                <a:ea typeface="Open Sans" panose="020B0606030504020204" pitchFamily="34" charset="0"/>
                <a:cs typeface="Open Sans" panose="020B0606030504020204" pitchFamily="34" charset="0"/>
              </a:rPr>
              <a:t>, 144 S. Ct. 2117 (2024) – the Supreme Court held that when the SEC seeks civil penalties against a defendant for securities fraud, the Seventh Amendment entitles the defendant to a jury (and not through administrative adjudications)</a:t>
            </a:r>
            <a:endParaRPr lang="en-US" sz="1600" b="1" i="1"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00000"/>
              </a:lnSpc>
              <a:buFont typeface="Arial" panose="020B0604020202020204" pitchFamily="34" charset="0"/>
              <a:buChar char="•"/>
            </a:pPr>
            <a:r>
              <a:rPr lang="en-US" sz="1800" b="0" dirty="0">
                <a:solidFill>
                  <a:srgbClr val="134678"/>
                </a:solidFill>
              </a:rPr>
              <a:t>With these and Fifth Circuit decisions, private fund advisers may be more likely to challenge the SEC’s rulemaking, enforcement settlements, or examination findings</a:t>
            </a:r>
          </a:p>
          <a:p>
            <a:pPr marL="457200" indent="-457200">
              <a:lnSpc>
                <a:spcPct val="100000"/>
              </a:lnSpc>
              <a:buFont typeface="Arial" panose="020B0604020202020204" pitchFamily="34" charset="0"/>
              <a:buChar char="•"/>
            </a:pPr>
            <a:r>
              <a:rPr lang="en-US" sz="1800" b="0" dirty="0">
                <a:solidFill>
                  <a:srgbClr val="134678"/>
                </a:solidFill>
              </a:rPr>
              <a:t>Other factors: U.S. election and the next SEC </a:t>
            </a:r>
          </a:p>
          <a:p>
            <a:pPr marL="0" indent="0" algn="ctr"/>
            <a:fld id="{F7E40183-8EDF-4BB7-A841-362A4BC340C7}" type="slidenum">
              <a:rPr lang="en-US" sz="1000" b="0" smtClean="0">
                <a:solidFill>
                  <a:srgbClr val="134678"/>
                </a:solidFill>
                <a:latin typeface="Open Sans" panose="020B0606030504020204" pitchFamily="34" charset="0"/>
                <a:ea typeface="Open Sans" panose="020B0606030504020204" pitchFamily="34" charset="0"/>
                <a:cs typeface="Open Sans" panose="020B0606030504020204" pitchFamily="34" charset="0"/>
              </a:rPr>
              <a:pPr marL="0" indent="0" algn="ctr"/>
              <a:t>15</a:t>
            </a:fld>
            <a:endParaRPr lang="en-US" sz="10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endParaRPr lang="en-US" sz="1800" dirty="0">
              <a:solidFill>
                <a:srgbClr val="134678"/>
              </a:solidFill>
            </a:endParaRPr>
          </a:p>
        </p:txBody>
      </p:sp>
    </p:spTree>
    <p:extLst>
      <p:ext uri="{BB962C8B-B14F-4D97-AF65-F5344CB8AC3E}">
        <p14:creationId xmlns:p14="http://schemas.microsoft.com/office/powerpoint/2010/main" val="166502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a:bodyPr>
          <a:lstStyle/>
          <a:p>
            <a:endParaRPr lang="en-US" sz="4300" dirty="0">
              <a:solidFill>
                <a:srgbClr val="134678"/>
              </a:solidFill>
            </a:endParaRPr>
          </a:p>
          <a:p>
            <a:endParaRPr lang="en-US" sz="4300" dirty="0">
              <a:solidFill>
                <a:srgbClr val="134678"/>
              </a:solidFill>
            </a:endParaRPr>
          </a:p>
          <a:p>
            <a:pPr algn="ctr"/>
            <a:r>
              <a:rPr lang="en-US" sz="3600" dirty="0">
                <a:solidFill>
                  <a:srgbClr val="134678"/>
                </a:solidFill>
              </a:rPr>
              <a:t>Impact on SEC Examinations</a:t>
            </a: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fld id="{0FE6D362-D648-44D1-9A13-4389B23DB5BD}" type="slidenum">
              <a:rPr lang="en-US" sz="1000" b="0" smtClean="0">
                <a:solidFill>
                  <a:srgbClr val="134678"/>
                </a:solidFill>
              </a:rPr>
              <a:pPr algn="ctr"/>
              <a:t>16</a:t>
            </a:fld>
            <a:endParaRPr lang="en-US" sz="1000" b="0" dirty="0">
              <a:solidFill>
                <a:srgbClr val="134678"/>
              </a:solidFill>
            </a:endParaRPr>
          </a:p>
        </p:txBody>
      </p:sp>
    </p:spTree>
    <p:extLst>
      <p:ext uri="{BB962C8B-B14F-4D97-AF65-F5344CB8AC3E}">
        <p14:creationId xmlns:p14="http://schemas.microsoft.com/office/powerpoint/2010/main" val="2960421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285610" y="1052699"/>
            <a:ext cx="9436963" cy="4752601"/>
          </a:xfrm>
        </p:spPr>
        <p:txBody>
          <a:bodyPr>
            <a:normAutofit/>
          </a:bodyPr>
          <a:lstStyle/>
          <a:p>
            <a:r>
              <a:rPr lang="en-US" sz="3200" dirty="0">
                <a:solidFill>
                  <a:srgbClr val="134678"/>
                </a:solidFill>
              </a:rPr>
              <a:t>Impact on SEC Examinations</a:t>
            </a:r>
          </a:p>
          <a:p>
            <a:pPr marL="342900" indent="-342900">
              <a:buFont typeface="Arial" panose="020B0604020202020204" pitchFamily="34" charset="0"/>
              <a:buChar char="•"/>
            </a:pPr>
            <a:r>
              <a:rPr lang="en-US" sz="2000" b="0" dirty="0">
                <a:solidFill>
                  <a:srgbClr val="134678"/>
                </a:solidFill>
              </a:rPr>
              <a:t>SEC Examinations Division includes specialized Private Funds Unit and coordinates closely with Division of Investment Management on policy, legal interpretation, and expertise </a:t>
            </a:r>
          </a:p>
          <a:p>
            <a:pPr marL="342900" indent="-342900">
              <a:buFont typeface="Arial" panose="020B0604020202020204" pitchFamily="34" charset="0"/>
              <a:buChar char="•"/>
            </a:pPr>
            <a:r>
              <a:rPr lang="en-US" sz="20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As expected, the SEC staff is not able to comment on the impact of PFAR litigation</a:t>
            </a:r>
          </a:p>
          <a:p>
            <a:pPr marL="342900" indent="-342900">
              <a:buFont typeface="Arial" panose="020B0604020202020204" pitchFamily="34" charset="0"/>
              <a:buChar char="•"/>
            </a:pPr>
            <a:r>
              <a:rPr lang="en-US" sz="2000" b="0" dirty="0">
                <a:solidFill>
                  <a:srgbClr val="134678"/>
                </a:solidFill>
              </a:rPr>
              <a:t>The SEC’s exam focus areas are unchanged post-PFAR</a:t>
            </a:r>
          </a:p>
          <a:p>
            <a:pPr lvl="1">
              <a:buFont typeface="Wingdings" panose="05000000000000000000" pitchFamily="2" charset="2"/>
              <a:buChar char="ü"/>
            </a:pPr>
            <a:r>
              <a:rPr lang="en-US" sz="1800" b="0" dirty="0">
                <a:solidFill>
                  <a:srgbClr val="134678"/>
                </a:solidFill>
              </a:rPr>
              <a:t>SEC Exam Private Fund Risk Alerts (</a:t>
            </a:r>
            <a:r>
              <a:rPr lang="en-US" sz="1800" b="0" dirty="0">
                <a:solidFill>
                  <a:srgbClr val="134678"/>
                </a:solidFill>
                <a:hlinkClick r:id="rId2"/>
              </a:rPr>
              <a:t>2022</a:t>
            </a:r>
            <a:r>
              <a:rPr lang="en-US" sz="1800" b="0" dirty="0">
                <a:solidFill>
                  <a:srgbClr val="134678"/>
                </a:solidFill>
              </a:rPr>
              <a:t> and </a:t>
            </a:r>
            <a:r>
              <a:rPr lang="en-US" sz="1800" b="0" dirty="0">
                <a:solidFill>
                  <a:srgbClr val="134678"/>
                </a:solidFill>
                <a:hlinkClick r:id="rId3"/>
              </a:rPr>
              <a:t>2020</a:t>
            </a:r>
            <a:r>
              <a:rPr lang="en-US" sz="1800" b="0" dirty="0">
                <a:solidFill>
                  <a:srgbClr val="134678"/>
                </a:solidFill>
              </a:rPr>
              <a:t>)</a:t>
            </a:r>
          </a:p>
          <a:p>
            <a:pPr lvl="1">
              <a:buFont typeface="Wingdings" panose="05000000000000000000" pitchFamily="2" charset="2"/>
              <a:buChar char="ü"/>
            </a:pPr>
            <a:r>
              <a:rPr lang="en-US" sz="1800" b="0" dirty="0">
                <a:solidFill>
                  <a:srgbClr val="134678"/>
                </a:solidFill>
              </a:rPr>
              <a:t>SEC Exam Priorities 2024 (</a:t>
            </a:r>
            <a:r>
              <a:rPr lang="en-US" sz="1800" b="0" dirty="0">
                <a:solidFill>
                  <a:srgbClr val="134678"/>
                </a:solidFill>
                <a:hlinkClick r:id="rId4"/>
              </a:rPr>
              <a:t>Oct. 16, 2023</a:t>
            </a:r>
            <a:r>
              <a:rPr lang="en-US" sz="1800" b="0" dirty="0">
                <a:solidFill>
                  <a:srgbClr val="134678"/>
                </a:solidFill>
              </a:rPr>
              <a:t>)</a:t>
            </a:r>
          </a:p>
          <a:p>
            <a:pPr marL="342900" indent="-342900">
              <a:buFont typeface="Arial" panose="020B0604020202020204" pitchFamily="34" charset="0"/>
              <a:buChar char="•"/>
            </a:pPr>
            <a:r>
              <a:rPr lang="en-US" sz="2000" b="0" dirty="0">
                <a:solidFill>
                  <a:srgbClr val="134678"/>
                </a:solidFill>
              </a:rPr>
              <a:t>But refocus on elements in the PFAR Rules and Release that continue to be priorities for the SEC </a:t>
            </a:r>
          </a:p>
          <a:p>
            <a:pPr algn="ctr"/>
            <a:fld id="{DEFA3FED-578D-4B79-BDF3-E5E62522E91A}" type="slidenum">
              <a:rPr lang="en-US" sz="1000" b="0" smtClean="0">
                <a:solidFill>
                  <a:srgbClr val="134678"/>
                </a:solidFill>
              </a:rPr>
              <a:pPr algn="ctr"/>
              <a:t>17</a:t>
            </a:fld>
            <a:endParaRPr lang="en-US" sz="1000" b="0" dirty="0">
              <a:solidFill>
                <a:srgbClr val="134678"/>
              </a:solidFill>
            </a:endParaRPr>
          </a:p>
        </p:txBody>
      </p:sp>
    </p:spTree>
    <p:extLst>
      <p:ext uri="{BB962C8B-B14F-4D97-AF65-F5344CB8AC3E}">
        <p14:creationId xmlns:p14="http://schemas.microsoft.com/office/powerpoint/2010/main" val="42730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253712" y="1129425"/>
            <a:ext cx="9436963" cy="5111887"/>
          </a:xfrm>
        </p:spPr>
        <p:txBody>
          <a:bodyPr>
            <a:normAutofit fontScale="25000" lnSpcReduction="20000"/>
          </a:bodyPr>
          <a:lstStyle/>
          <a:p>
            <a:pPr>
              <a:lnSpc>
                <a:spcPct val="120000"/>
              </a:lnSpc>
            </a:pPr>
            <a:r>
              <a:rPr lang="en-US" sz="12800" dirty="0">
                <a:solidFill>
                  <a:srgbClr val="134678"/>
                </a:solidFill>
              </a:rPr>
              <a:t>Impact on SEC Examinations (cont’d)</a:t>
            </a:r>
          </a:p>
          <a:p>
            <a:pPr marL="342900" indent="-342900">
              <a:lnSpc>
                <a:spcPct val="120000"/>
              </a:lnSpc>
              <a:buFont typeface="Arial" panose="020B0604020202020204" pitchFamily="34" charset="0"/>
              <a:buChar char="•"/>
            </a:pP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Elements of Quarterly Statement Rule</a:t>
            </a:r>
          </a:p>
          <a:p>
            <a:pPr lvl="1">
              <a:lnSpc>
                <a:spcPct val="120000"/>
              </a:lnSpc>
              <a:buFont typeface="Wingdings" panose="05000000000000000000" pitchFamily="2" charset="2"/>
              <a:buChar char="ü"/>
            </a:pPr>
            <a:r>
              <a:rPr lang="en-US" sz="64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Fees and expenses charged to the funds, to and from PortCos</a:t>
            </a: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and to the adviser (implicating fiduciary duty)</a:t>
            </a:r>
            <a:endParaRPr lang="en-US" sz="6400"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lvl="2">
              <a:lnSpc>
                <a:spcPct val="120000"/>
              </a:lnSpc>
              <a:buFont typeface="Wingdings" panose="05000000000000000000" pitchFamily="2" charset="2"/>
              <a:buChar char="§"/>
            </a:pPr>
            <a:r>
              <a:rPr lang="en-US" sz="64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Tying fees and expenses to LPA, PPM, and disclosures remains an SEC focus</a:t>
            </a:r>
          </a:p>
          <a:p>
            <a:pPr lvl="2">
              <a:lnSpc>
                <a:spcPct val="120000"/>
              </a:lnSpc>
              <a:buFont typeface="Wingdings" panose="05000000000000000000" pitchFamily="2" charset="2"/>
              <a:buChar char="§"/>
            </a:pPr>
            <a:r>
              <a:rPr lang="en-US" sz="64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Allocation of fees and expenses and offsets between clients and proprietary accounts</a:t>
            </a:r>
          </a:p>
          <a:p>
            <a:pPr lvl="2">
              <a:lnSpc>
                <a:spcPct val="120000"/>
              </a:lnSpc>
              <a:buFont typeface="Wingdings" panose="05000000000000000000" pitchFamily="2" charset="2"/>
              <a:buChar char="§"/>
            </a:pPr>
            <a:r>
              <a:rPr lang="en-US" sz="64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Valuation for management fee calculations</a:t>
            </a:r>
            <a:endParaRPr lang="en-US" sz="6400"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lvl="2">
              <a:lnSpc>
                <a:spcPct val="120000"/>
              </a:lnSpc>
              <a:buFont typeface="Wingdings" panose="05000000000000000000" pitchFamily="2" charset="2"/>
              <a:buChar char="§"/>
            </a:pP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Market rates, especially affiliated service providers, and related disclosures/P&amp;P</a:t>
            </a:r>
          </a:p>
          <a:p>
            <a:pPr lvl="1">
              <a:lnSpc>
                <a:spcPct val="120000"/>
              </a:lnSpc>
              <a:buFont typeface="Wingdings" panose="05000000000000000000" pitchFamily="2" charset="2"/>
              <a:buChar char="ü"/>
            </a:pP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Performance </a:t>
            </a:r>
          </a:p>
          <a:p>
            <a:pPr lvl="2">
              <a:lnSpc>
                <a:spcPct val="120000"/>
              </a:lnSpc>
              <a:buFont typeface="Wingdings" panose="05000000000000000000" pitchFamily="2" charset="2"/>
              <a:buChar char="§"/>
            </a:pP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SEC Marketing Rule Performance </a:t>
            </a: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3"/>
              </a:rPr>
              <a:t>FAQs</a:t>
            </a: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 – Net and Gross, With and Without Subscription Line of Credit</a:t>
            </a:r>
          </a:p>
          <a:p>
            <a:pPr lvl="2">
              <a:lnSpc>
                <a:spcPct val="120000"/>
              </a:lnSpc>
              <a:buFont typeface="Wingdings" panose="05000000000000000000" pitchFamily="2" charset="2"/>
              <a:buChar char="§"/>
            </a:pP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Market practices may evolve but recent </a:t>
            </a: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4"/>
              </a:rPr>
              <a:t>IAA/CFA Marketing Rule Survey</a:t>
            </a: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 shows no consistent methodology</a:t>
            </a:r>
          </a:p>
          <a:p>
            <a:pPr lvl="2">
              <a:lnSpc>
                <a:spcPct val="120000"/>
              </a:lnSpc>
              <a:buFont typeface="Wingdings" panose="05000000000000000000" pitchFamily="2" charset="2"/>
              <a:buChar char="§"/>
            </a:pP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GIPS Compliance?</a:t>
            </a:r>
          </a:p>
          <a:p>
            <a:pPr lvl="1">
              <a:lnSpc>
                <a:spcPct val="120000"/>
              </a:lnSpc>
              <a:buFont typeface="Wingdings" panose="05000000000000000000" pitchFamily="2" charset="2"/>
              <a:buChar char="ü"/>
            </a:pP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ILPA (private equity) </a:t>
            </a: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5"/>
              </a:rPr>
              <a:t>proposed</a:t>
            </a: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 for comment an update to its 2016 “Reporting Template” and a new “Performance Template”</a:t>
            </a:r>
          </a:p>
          <a:p>
            <a:pPr algn="ctr"/>
            <a:fld id="{DEFA3FED-578D-4B79-BDF3-E5E62522E91A}" type="slidenum">
              <a:rPr lang="en-US" sz="4000" b="0" smtClean="0">
                <a:solidFill>
                  <a:srgbClr val="134678"/>
                </a:solidFill>
              </a:rPr>
              <a:pPr algn="ctr"/>
              <a:t>18</a:t>
            </a:fld>
            <a:endParaRPr lang="en-US" sz="4000" b="0" dirty="0">
              <a:solidFill>
                <a:srgbClr val="134678"/>
              </a:solidFill>
            </a:endParaRPr>
          </a:p>
        </p:txBody>
      </p:sp>
    </p:spTree>
    <p:extLst>
      <p:ext uri="{BB962C8B-B14F-4D97-AF65-F5344CB8AC3E}">
        <p14:creationId xmlns:p14="http://schemas.microsoft.com/office/powerpoint/2010/main" val="42540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296243" y="935665"/>
            <a:ext cx="9436963" cy="4701812"/>
          </a:xfrm>
        </p:spPr>
        <p:txBody>
          <a:bodyPr>
            <a:normAutofit/>
          </a:bodyPr>
          <a:lstStyle/>
          <a:p>
            <a:r>
              <a:rPr lang="en-US" sz="3200" dirty="0">
                <a:solidFill>
                  <a:srgbClr val="134678"/>
                </a:solidFill>
              </a:rPr>
              <a:t>Impact on SEC Examinations (cont’d)</a:t>
            </a:r>
          </a:p>
          <a:p>
            <a:pPr marL="857250" indent="-857250">
              <a:lnSpc>
                <a:spcPct val="115000"/>
              </a:lnSpc>
              <a:spcBef>
                <a:spcPts val="0"/>
              </a:spcBef>
              <a:buFont typeface="Arial" panose="020B0604020202020204" pitchFamily="34" charset="0"/>
              <a:buChar char="•"/>
            </a:pPr>
            <a:endParaRPr lang="en-US" sz="1900" kern="100" dirty="0">
              <a:solidFill>
                <a:srgbClr val="002060"/>
              </a:solidFill>
              <a:effectLst/>
            </a:endParaRPr>
          </a:p>
          <a:p>
            <a:pPr marL="857250" indent="-857250">
              <a:lnSpc>
                <a:spcPct val="115000"/>
              </a:lnSpc>
              <a:spcBef>
                <a:spcPts val="0"/>
              </a:spcBef>
              <a:buFont typeface="Arial" panose="020B0604020202020204" pitchFamily="34" charset="0"/>
              <a:buChar char="•"/>
            </a:pPr>
            <a:r>
              <a:rPr lang="en-US" sz="1900" kern="100" dirty="0">
                <a:solidFill>
                  <a:srgbClr val="002060"/>
                </a:solidFill>
                <a:effectLst/>
              </a:rPr>
              <a:t>Elements of Preferential Treatment Rule</a:t>
            </a:r>
          </a:p>
          <a:p>
            <a:pPr marL="1314450" lvl="1" indent="-857250">
              <a:lnSpc>
                <a:spcPct val="115000"/>
              </a:lnSpc>
              <a:spcBef>
                <a:spcPts val="0"/>
              </a:spcBef>
              <a:buFont typeface="Wingdings" panose="05000000000000000000" pitchFamily="2" charset="2"/>
              <a:buChar char="ü"/>
            </a:pPr>
            <a:r>
              <a:rPr lang="en-US"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Side letter compendia: tracking and avoid undisclosed conflicts of interest</a:t>
            </a:r>
          </a:p>
          <a:p>
            <a:pPr marL="1314450" lvl="1" indent="-857250">
              <a:lnSpc>
                <a:spcPct val="115000"/>
              </a:lnSpc>
              <a:spcBef>
                <a:spcPts val="0"/>
              </a:spcBef>
              <a:buFont typeface="Wingdings" panose="05000000000000000000" pitchFamily="2" charset="2"/>
              <a:buChar char="ü"/>
            </a:pPr>
            <a:r>
              <a:rPr lang="en-US" sz="18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Notice to investors of preferential terms </a:t>
            </a:r>
          </a:p>
          <a:p>
            <a:pPr lvl="3">
              <a:lnSpc>
                <a:spcPct val="115000"/>
              </a:lnSpc>
              <a:spcBef>
                <a:spcPts val="0"/>
              </a:spcBef>
              <a:buFont typeface="Wingdings" panose="05000000000000000000" pitchFamily="2" charset="2"/>
              <a:buChar char="§"/>
            </a:pPr>
            <a:r>
              <a:rPr lang="en-US" sz="16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Liquidity rights</a:t>
            </a:r>
            <a:endParaRPr lang="en-US" sz="16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1314450" lvl="1" indent="-857250">
              <a:lnSpc>
                <a:spcPct val="115000"/>
              </a:lnSpc>
              <a:spcBef>
                <a:spcPts val="0"/>
              </a:spcBef>
              <a:buFont typeface="Wingdings" panose="05000000000000000000" pitchFamily="2" charset="2"/>
              <a:buChar char="ü"/>
            </a:pPr>
            <a:r>
              <a:rPr lang="en-US" sz="18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Impact of granting rights and related disclosure </a:t>
            </a:r>
          </a:p>
          <a:p>
            <a:pPr marL="1314450" lvl="1" indent="-857250">
              <a:lnSpc>
                <a:spcPct val="115000"/>
              </a:lnSpc>
              <a:spcBef>
                <a:spcPts val="0"/>
              </a:spcBef>
              <a:buFont typeface="Wingdings" panose="05000000000000000000" pitchFamily="2" charset="2"/>
              <a:buChar char="ü"/>
            </a:pPr>
            <a:r>
              <a:rPr lang="en-US" sz="18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LP initiatives re: disclosure?</a:t>
            </a:r>
          </a:p>
          <a:p>
            <a:pPr marL="914400" marR="0" lvl="2" indent="0">
              <a:lnSpc>
                <a:spcPct val="115000"/>
              </a:lnSpc>
              <a:spcBef>
                <a:spcPts val="0"/>
              </a:spcBef>
              <a:spcAft>
                <a:spcPts val="0"/>
              </a:spcAft>
              <a:buNone/>
            </a:pPr>
            <a:endParaRPr lang="en-US" sz="40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marL="914400" marR="0" lvl="2" indent="0">
              <a:lnSpc>
                <a:spcPct val="115000"/>
              </a:lnSpc>
              <a:spcBef>
                <a:spcPts val="0"/>
              </a:spcBef>
              <a:spcAft>
                <a:spcPts val="0"/>
              </a:spcAft>
              <a:buNone/>
            </a:pPr>
            <a:endParaRPr lang="en-US" sz="16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marL="914400" marR="0" lvl="2" indent="0">
              <a:lnSpc>
                <a:spcPct val="115000"/>
              </a:lnSpc>
              <a:spcBef>
                <a:spcPts val="0"/>
              </a:spcBef>
              <a:spcAft>
                <a:spcPts val="0"/>
              </a:spcAft>
              <a:buNone/>
            </a:pPr>
            <a:endParaRPr lang="en-US" sz="16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marL="914400" marR="0" lvl="2" indent="0">
              <a:lnSpc>
                <a:spcPct val="115000"/>
              </a:lnSpc>
              <a:spcBef>
                <a:spcPts val="0"/>
              </a:spcBef>
              <a:spcAft>
                <a:spcPts val="0"/>
              </a:spcAft>
              <a:buNone/>
            </a:pPr>
            <a:r>
              <a:rPr lang="en-US" sz="16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p>
          <a:p>
            <a:pPr marL="0" indent="0" algn="ctr"/>
            <a:fld id="{B5F461B9-32A7-43F0-AFEB-D97223FA9EE2}" type="slidenum">
              <a:rPr lang="en-US" sz="1000" b="0" smtClean="0">
                <a:solidFill>
                  <a:srgbClr val="134678"/>
                </a:solidFill>
                <a:latin typeface="Open Sans" panose="020B0606030504020204" pitchFamily="34" charset="0"/>
                <a:ea typeface="Open Sans" panose="020B0606030504020204" pitchFamily="34" charset="0"/>
                <a:cs typeface="Open Sans" panose="020B0606030504020204" pitchFamily="34" charset="0"/>
              </a:rPr>
              <a:pPr marL="0" indent="0" algn="ctr"/>
              <a:t>19</a:t>
            </a:fld>
            <a:endParaRPr lang="en-US" sz="10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endParaRPr lang="en-US" sz="4267" dirty="0">
              <a:solidFill>
                <a:srgbClr val="134678"/>
              </a:solidFill>
            </a:endParaRPr>
          </a:p>
        </p:txBody>
      </p:sp>
    </p:spTree>
    <p:extLst>
      <p:ext uri="{BB962C8B-B14F-4D97-AF65-F5344CB8AC3E}">
        <p14:creationId xmlns:p14="http://schemas.microsoft.com/office/powerpoint/2010/main" val="218336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a:bodyPr>
          <a:lstStyle/>
          <a:p>
            <a:r>
              <a:rPr lang="en-US" sz="4000" dirty="0">
                <a:solidFill>
                  <a:srgbClr val="134678"/>
                </a:solidFill>
              </a:rPr>
              <a:t>Agenda</a:t>
            </a:r>
          </a:p>
          <a:p>
            <a:pPr marL="285750" indent="-285750">
              <a:lnSpc>
                <a:spcPct val="120000"/>
              </a:lnSpc>
              <a:buFont typeface="Arial" panose="020B0604020202020204" pitchFamily="34" charset="0"/>
              <a:buChar char="•"/>
            </a:pPr>
            <a:r>
              <a:rPr lang="en-US" sz="1800" b="0" dirty="0">
                <a:solidFill>
                  <a:srgbClr val="002060"/>
                </a:solidFill>
              </a:rPr>
              <a:t>Background of Private Fund Adviser Rules (PFAR)</a:t>
            </a:r>
          </a:p>
          <a:p>
            <a:pPr marL="285750" indent="-285750">
              <a:lnSpc>
                <a:spcPct val="120000"/>
              </a:lnSpc>
              <a:buFont typeface="Arial" panose="020B0604020202020204" pitchFamily="34" charset="0"/>
              <a:buChar char="•"/>
            </a:pPr>
            <a:r>
              <a:rPr lang="en-US" sz="1800" b="0" dirty="0">
                <a:solidFill>
                  <a:srgbClr val="002060"/>
                </a:solidFill>
              </a:rPr>
              <a:t>Overview of the Fifth Circuit Vacatur of PFAR and Current Status</a:t>
            </a:r>
          </a:p>
          <a:p>
            <a:pPr marL="285750" indent="-285750">
              <a:lnSpc>
                <a:spcPct val="120000"/>
              </a:lnSpc>
              <a:buFont typeface="Arial" panose="020B0604020202020204" pitchFamily="34" charset="0"/>
              <a:buChar char="•"/>
            </a:pPr>
            <a:r>
              <a:rPr lang="en-US" sz="1800" b="0" dirty="0">
                <a:solidFill>
                  <a:srgbClr val="002060"/>
                </a:solidFill>
              </a:rPr>
              <a:t>Impact on SEC Rulemaking</a:t>
            </a:r>
          </a:p>
          <a:p>
            <a:pPr marL="285750" indent="-285750">
              <a:lnSpc>
                <a:spcPct val="120000"/>
              </a:lnSpc>
              <a:buFont typeface="Arial" panose="020B0604020202020204" pitchFamily="34" charset="0"/>
              <a:buChar char="•"/>
            </a:pPr>
            <a:r>
              <a:rPr lang="en-US" sz="1800" b="0" dirty="0">
                <a:solidFill>
                  <a:srgbClr val="002060"/>
                </a:solidFill>
              </a:rPr>
              <a:t>Impact on SEC Examinations</a:t>
            </a:r>
          </a:p>
          <a:p>
            <a:pPr marL="285750" indent="-285750">
              <a:lnSpc>
                <a:spcPct val="120000"/>
              </a:lnSpc>
              <a:buFont typeface="Arial" panose="020B0604020202020204" pitchFamily="34" charset="0"/>
              <a:buChar char="•"/>
            </a:pPr>
            <a:r>
              <a:rPr lang="en-US" sz="1800" b="0" dirty="0">
                <a:solidFill>
                  <a:srgbClr val="002060"/>
                </a:solidFill>
              </a:rPr>
              <a:t>Other Implications</a:t>
            </a: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fld id="{0FE6D362-D648-44D1-9A13-4389B23DB5BD}" type="slidenum">
              <a:rPr lang="en-US" sz="1000" b="0" smtClean="0">
                <a:solidFill>
                  <a:srgbClr val="134678"/>
                </a:solidFill>
              </a:rPr>
              <a:pPr algn="ctr"/>
              <a:t>2</a:t>
            </a:fld>
            <a:endParaRPr lang="en-US" sz="1000" b="0" dirty="0">
              <a:solidFill>
                <a:srgbClr val="134678"/>
              </a:solidFill>
            </a:endParaRPr>
          </a:p>
        </p:txBody>
      </p:sp>
    </p:spTree>
    <p:extLst>
      <p:ext uri="{BB962C8B-B14F-4D97-AF65-F5344CB8AC3E}">
        <p14:creationId xmlns:p14="http://schemas.microsoft.com/office/powerpoint/2010/main" val="1836771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296243" y="935665"/>
            <a:ext cx="9436963" cy="5135526"/>
          </a:xfrm>
        </p:spPr>
        <p:txBody>
          <a:bodyPr>
            <a:normAutofit fontScale="25000" lnSpcReduction="20000"/>
          </a:bodyPr>
          <a:lstStyle/>
          <a:p>
            <a:r>
              <a:rPr lang="en-US" sz="12800" dirty="0">
                <a:solidFill>
                  <a:srgbClr val="134678"/>
                </a:solidFill>
              </a:rPr>
              <a:t>Impact on SEC Examinations (cont’d)</a:t>
            </a:r>
          </a:p>
          <a:p>
            <a:endParaRPr lang="en-US" sz="7200" dirty="0">
              <a:solidFill>
                <a:srgbClr val="134678"/>
              </a:solidFill>
            </a:endParaRPr>
          </a:p>
          <a:p>
            <a:pPr marL="857250" indent="-857250">
              <a:buFont typeface="Arial" panose="020B0604020202020204" pitchFamily="34" charset="0"/>
              <a:buChar char="•"/>
            </a:pPr>
            <a:r>
              <a:rPr lang="en-US" sz="6200" kern="100" dirty="0">
                <a:solidFill>
                  <a:srgbClr val="002060"/>
                </a:solidFill>
                <a:effectLst/>
              </a:rPr>
              <a:t>Elements of Restricted Activities Rule</a:t>
            </a:r>
          </a:p>
          <a:p>
            <a:pPr lvl="2">
              <a:buFont typeface="Wingdings" panose="05000000000000000000" pitchFamily="2" charset="2"/>
              <a:buChar char="ü"/>
            </a:pPr>
            <a:r>
              <a:rPr lang="en-US" sz="62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If engage in activities in rule, ensure disclosure </a:t>
            </a:r>
            <a:r>
              <a:rPr lang="en-US" sz="62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is provided and agreements permit the fees, expenses or activity (e.g., non-pro-rata allocations, compliance expenses)</a:t>
            </a:r>
          </a:p>
          <a:p>
            <a:pPr marL="914400" lvl="2" indent="0">
              <a:buNone/>
            </a:pPr>
            <a:endParaRPr lang="en-US" sz="62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857250" indent="-857250">
              <a:lnSpc>
                <a:spcPct val="115000"/>
              </a:lnSpc>
              <a:spcBef>
                <a:spcPts val="0"/>
              </a:spcBef>
              <a:buFont typeface="Arial" panose="020B0604020202020204" pitchFamily="34" charset="0"/>
              <a:buChar char="•"/>
            </a:pPr>
            <a:r>
              <a:rPr lang="en-US" sz="6200" kern="100" dirty="0">
                <a:solidFill>
                  <a:srgbClr val="002060"/>
                </a:solidFill>
                <a:effectLst/>
              </a:rPr>
              <a:t>Adviser-Led Secondaries</a:t>
            </a:r>
          </a:p>
          <a:p>
            <a:pPr lvl="2">
              <a:lnSpc>
                <a:spcPct val="115000"/>
              </a:lnSpc>
              <a:spcBef>
                <a:spcPts val="0"/>
              </a:spcBef>
              <a:buFont typeface="Wingdings" panose="05000000000000000000" pitchFamily="2" charset="2"/>
              <a:buChar char="ü"/>
            </a:pPr>
            <a:r>
              <a:rPr lang="en-US" sz="62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Most advisers are getting valuation opinion already, may obtain fairness opinions</a:t>
            </a:r>
          </a:p>
          <a:p>
            <a:pPr lvl="2">
              <a:lnSpc>
                <a:spcPct val="115000"/>
              </a:lnSpc>
              <a:spcBef>
                <a:spcPts val="0"/>
              </a:spcBef>
              <a:buFont typeface="Wingdings" panose="05000000000000000000" pitchFamily="2" charset="2"/>
              <a:buChar char="ü"/>
            </a:pPr>
            <a:r>
              <a:rPr lang="en-US" sz="62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If occurs, PE firms must file current report/Section 6 quarterly on Form PF</a:t>
            </a:r>
          </a:p>
          <a:p>
            <a:pPr lvl="2">
              <a:lnSpc>
                <a:spcPct val="115000"/>
              </a:lnSpc>
              <a:spcBef>
                <a:spcPts val="0"/>
              </a:spcBef>
              <a:buFont typeface="Wingdings" panose="05000000000000000000" pitchFamily="2" charset="2"/>
              <a:buChar char="ü"/>
            </a:pPr>
            <a:r>
              <a:rPr lang="en-US" sz="62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SEC examination staff may follow up on Form PF filings with questions or exams</a:t>
            </a:r>
            <a:endParaRPr lang="en-US" sz="62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857250" indent="-857250">
              <a:lnSpc>
                <a:spcPct val="115000"/>
              </a:lnSpc>
              <a:spcBef>
                <a:spcPts val="0"/>
              </a:spcBef>
              <a:buFont typeface="Arial" panose="020B0604020202020204" pitchFamily="34" charset="0"/>
              <a:buChar char="•"/>
            </a:pPr>
            <a:endParaRPr lang="en-US" sz="6200" kern="100" dirty="0">
              <a:solidFill>
                <a:srgbClr val="002060"/>
              </a:solidFill>
              <a:effectLst/>
            </a:endParaRPr>
          </a:p>
          <a:p>
            <a:pPr marL="857250" indent="-857250">
              <a:lnSpc>
                <a:spcPct val="115000"/>
              </a:lnSpc>
              <a:spcBef>
                <a:spcPts val="0"/>
              </a:spcBef>
              <a:buFont typeface="Arial" panose="020B0604020202020204" pitchFamily="34" charset="0"/>
              <a:buChar char="•"/>
            </a:pPr>
            <a:r>
              <a:rPr lang="en-US" sz="6200" kern="100" dirty="0">
                <a:solidFill>
                  <a:srgbClr val="002060"/>
                </a:solidFill>
                <a:effectLst/>
              </a:rPr>
              <a:t>Private Fund Audit</a:t>
            </a:r>
          </a:p>
          <a:p>
            <a:pPr lvl="2">
              <a:lnSpc>
                <a:spcPct val="115000"/>
              </a:lnSpc>
              <a:spcBef>
                <a:spcPts val="0"/>
              </a:spcBef>
              <a:buFont typeface="Wingdings" panose="05000000000000000000" pitchFamily="2" charset="2"/>
              <a:buChar char="ü"/>
            </a:pPr>
            <a:r>
              <a:rPr lang="en-US" sz="62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Most getting already but surprise exam is still an option for the custody rule</a:t>
            </a:r>
          </a:p>
          <a:p>
            <a:pPr lvl="2">
              <a:lnSpc>
                <a:spcPct val="115000"/>
              </a:lnSpc>
              <a:spcBef>
                <a:spcPts val="0"/>
              </a:spcBef>
              <a:buFont typeface="Wingdings" panose="05000000000000000000" pitchFamily="2" charset="2"/>
              <a:buChar char="ü"/>
            </a:pPr>
            <a:r>
              <a:rPr lang="en-US" sz="62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Custody remains a hot topic with SEC exams </a:t>
            </a:r>
          </a:p>
          <a:p>
            <a:pPr lvl="2">
              <a:lnSpc>
                <a:spcPct val="115000"/>
              </a:lnSpc>
              <a:spcBef>
                <a:spcPts val="0"/>
              </a:spcBef>
              <a:buFont typeface="Wingdings" panose="05000000000000000000" pitchFamily="2" charset="2"/>
              <a:buChar char="ü"/>
            </a:pPr>
            <a:r>
              <a:rPr lang="en-US" sz="62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The SEC will address this requirement in the reproposal of the custody (safeguarding) rule</a:t>
            </a:r>
          </a:p>
          <a:p>
            <a:pPr marL="857250" indent="-857250">
              <a:lnSpc>
                <a:spcPct val="115000"/>
              </a:lnSpc>
              <a:spcBef>
                <a:spcPts val="0"/>
              </a:spcBef>
              <a:buFont typeface="Arial" panose="020B0604020202020204" pitchFamily="34" charset="0"/>
              <a:buChar char="•"/>
            </a:pPr>
            <a:endParaRPr lang="en-US" sz="6200" kern="100" dirty="0">
              <a:solidFill>
                <a:srgbClr val="002060"/>
              </a:solidFill>
              <a:effectLst/>
            </a:endParaRPr>
          </a:p>
          <a:p>
            <a:pPr marL="857250" indent="-857250">
              <a:lnSpc>
                <a:spcPct val="115000"/>
              </a:lnSpc>
              <a:spcBef>
                <a:spcPts val="0"/>
              </a:spcBef>
              <a:buFont typeface="Arial" panose="020B0604020202020204" pitchFamily="34" charset="0"/>
              <a:buChar char="•"/>
            </a:pPr>
            <a:r>
              <a:rPr lang="en-US" sz="6200" kern="100" dirty="0">
                <a:solidFill>
                  <a:srgbClr val="002060"/>
                </a:solidFill>
                <a:effectLst/>
              </a:rPr>
              <a:t>Documenting Annual Review</a:t>
            </a:r>
          </a:p>
          <a:p>
            <a:pPr lvl="2">
              <a:lnSpc>
                <a:spcPct val="115000"/>
              </a:lnSpc>
              <a:spcBef>
                <a:spcPts val="0"/>
              </a:spcBef>
              <a:buFont typeface="Wingdings" panose="05000000000000000000" pitchFamily="2" charset="2"/>
              <a:buChar char="ü"/>
            </a:pPr>
            <a:r>
              <a:rPr lang="en-US" sz="62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M</a:t>
            </a:r>
            <a:r>
              <a:rPr lang="en-US" sz="62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any view as a best practice and it demonstrates </a:t>
            </a:r>
            <a:r>
              <a:rPr lang="en-US" sz="62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analysis of adequacy and effectiveness of implementation </a:t>
            </a:r>
            <a:endParaRPr lang="en-US" sz="16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marL="914400" marR="0" lvl="2" indent="0">
              <a:lnSpc>
                <a:spcPct val="115000"/>
              </a:lnSpc>
              <a:spcBef>
                <a:spcPts val="0"/>
              </a:spcBef>
              <a:spcAft>
                <a:spcPts val="0"/>
              </a:spcAft>
              <a:buNone/>
            </a:pPr>
            <a:r>
              <a:rPr lang="en-US" sz="16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p>
          <a:p>
            <a:pPr marL="0" indent="0" algn="ctr"/>
            <a:fld id="{B5F461B9-32A7-43F0-AFEB-D97223FA9EE2}" type="slidenum">
              <a:rPr lang="en-US" sz="4000" b="0" smtClean="0">
                <a:solidFill>
                  <a:srgbClr val="134678"/>
                </a:solidFill>
                <a:latin typeface="Open Sans" panose="020B0606030504020204" pitchFamily="34" charset="0"/>
                <a:ea typeface="Open Sans" panose="020B0606030504020204" pitchFamily="34" charset="0"/>
                <a:cs typeface="Open Sans" panose="020B0606030504020204" pitchFamily="34" charset="0"/>
              </a:rPr>
              <a:pPr marL="0" indent="0" algn="ctr"/>
              <a:t>20</a:t>
            </a:fld>
            <a:endParaRPr lang="en-US" sz="40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endParaRPr lang="en-US" sz="4267" dirty="0">
              <a:solidFill>
                <a:srgbClr val="134678"/>
              </a:solidFill>
            </a:endParaRPr>
          </a:p>
        </p:txBody>
      </p:sp>
    </p:spTree>
    <p:extLst>
      <p:ext uri="{BB962C8B-B14F-4D97-AF65-F5344CB8AC3E}">
        <p14:creationId xmlns:p14="http://schemas.microsoft.com/office/powerpoint/2010/main" val="90588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fontScale="25000" lnSpcReduction="20000"/>
          </a:bodyPr>
          <a:lstStyle/>
          <a:p>
            <a:r>
              <a:rPr lang="en-US" sz="12800" dirty="0">
                <a:solidFill>
                  <a:srgbClr val="134678"/>
                </a:solidFill>
              </a:rPr>
              <a:t>Impact on SEC Examinations (cont’d)</a:t>
            </a:r>
          </a:p>
          <a:p>
            <a:pPr marL="0" indent="0"/>
            <a:r>
              <a:rPr lang="en-US" sz="7200" b="0" dirty="0">
                <a:solidFill>
                  <a:srgbClr val="134678"/>
                </a:solidFill>
              </a:rPr>
              <a:t>Exam Hot Topics</a:t>
            </a:r>
          </a:p>
          <a:p>
            <a:pPr marL="342900" indent="-342900">
              <a:buFont typeface="Arial" panose="020B0604020202020204" pitchFamily="34" charset="0"/>
              <a:buChar char="•"/>
            </a:pPr>
            <a:r>
              <a:rPr lang="en-US" sz="7200" b="0" dirty="0">
                <a:solidFill>
                  <a:srgbClr val="134678"/>
                </a:solidFill>
              </a:rPr>
              <a:t>Fiduciary duty, Section 206(2): the adviser must, at all times, serve the best interest of its client and not subordinate its client’s interest to its own</a:t>
            </a:r>
          </a:p>
          <a:p>
            <a:pPr lvl="1">
              <a:buFont typeface="Wingdings" panose="05000000000000000000" pitchFamily="2" charset="2"/>
              <a:buChar char="ü"/>
            </a:pPr>
            <a:r>
              <a:rPr lang="en-US" sz="72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Duty of Loyalty</a:t>
            </a:r>
          </a:p>
          <a:p>
            <a:pPr lvl="1">
              <a:buFont typeface="Wingdings" panose="05000000000000000000" pitchFamily="2" charset="2"/>
              <a:buChar char="ü"/>
            </a:pPr>
            <a:r>
              <a:rPr lang="en-US" sz="7200" dirty="0">
                <a:solidFill>
                  <a:srgbClr val="134678"/>
                </a:solidFill>
                <a:latin typeface="Open Sans" panose="020B0606030504020204" pitchFamily="34" charset="0"/>
                <a:ea typeface="Open Sans" panose="020B0606030504020204" pitchFamily="34" charset="0"/>
                <a:cs typeface="Open Sans" panose="020B0606030504020204" pitchFamily="34" charset="0"/>
              </a:rPr>
              <a:t>D</a:t>
            </a:r>
            <a:r>
              <a:rPr lang="en-US" sz="72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uty of Care: 1. Duty to Provide Advice that is in the Best Interest of the Client, 2. Duty to Seek Best Execution, 3. Duty to Provide Advice and Monitoring over the Course of the Relationship</a:t>
            </a:r>
          </a:p>
          <a:p>
            <a:pPr marL="342900" indent="-342900">
              <a:buFont typeface="Arial" panose="020B0604020202020204" pitchFamily="34" charset="0"/>
              <a:buChar char="•"/>
            </a:pPr>
            <a:r>
              <a:rPr lang="en-US" sz="7200" b="0" dirty="0">
                <a:solidFill>
                  <a:srgbClr val="134678"/>
                </a:solidFill>
              </a:rPr>
              <a:t>Form ADV / Form PF / Form D</a:t>
            </a:r>
          </a:p>
          <a:p>
            <a:pPr marL="342900" indent="-342900">
              <a:buFont typeface="Arial" panose="020B0604020202020204" pitchFamily="34" charset="0"/>
              <a:buChar char="•"/>
            </a:pPr>
            <a:r>
              <a:rPr lang="en-US" sz="7200" b="0" dirty="0">
                <a:solidFill>
                  <a:srgbClr val="134678"/>
                </a:solidFill>
              </a:rPr>
              <a:t>Rule 204-2: Books and Records (including retention on all platforms)</a:t>
            </a:r>
          </a:p>
          <a:p>
            <a:pPr marL="342900" indent="-342900">
              <a:buFont typeface="Arial" panose="020B0604020202020204" pitchFamily="34" charset="0"/>
              <a:buChar char="•"/>
            </a:pPr>
            <a:r>
              <a:rPr lang="en-US" sz="7200" b="0" dirty="0">
                <a:solidFill>
                  <a:srgbClr val="134678"/>
                </a:solidFill>
              </a:rPr>
              <a:t>Rule 206(4)-1: Marketing (performance, substantiation)</a:t>
            </a:r>
          </a:p>
          <a:p>
            <a:pPr marL="342900" indent="-342900">
              <a:buFont typeface="Arial" panose="020B0604020202020204" pitchFamily="34" charset="0"/>
              <a:buChar char="•"/>
            </a:pPr>
            <a:r>
              <a:rPr lang="en-US" sz="7200" b="0" dirty="0">
                <a:solidFill>
                  <a:srgbClr val="134678"/>
                </a:solidFill>
              </a:rPr>
              <a:t>Rule </a:t>
            </a:r>
            <a:r>
              <a:rPr lang="en-US" sz="7200" b="0">
                <a:solidFill>
                  <a:srgbClr val="134678"/>
                </a:solidFill>
              </a:rPr>
              <a:t>206(4)-2: </a:t>
            </a:r>
            <a:r>
              <a:rPr lang="en-US" sz="7200" b="0" dirty="0">
                <a:solidFill>
                  <a:srgbClr val="134678"/>
                </a:solidFill>
              </a:rPr>
              <a:t>Custody (surprise exam, audit, ADV disclosures)</a:t>
            </a:r>
          </a:p>
          <a:p>
            <a:pPr marL="342900" indent="-342900">
              <a:buFont typeface="Arial" panose="020B0604020202020204" pitchFamily="34" charset="0"/>
              <a:buChar char="•"/>
            </a:pPr>
            <a:r>
              <a:rPr lang="en-US" sz="7200" b="0" dirty="0">
                <a:solidFill>
                  <a:srgbClr val="134678"/>
                </a:solidFill>
              </a:rPr>
              <a:t>Rule 206(4)-7: Compliance Procedures and Practices (failure to implement)</a:t>
            </a:r>
          </a:p>
          <a:p>
            <a:pPr marL="342900" indent="-342900">
              <a:buFont typeface="Arial" panose="020B0604020202020204" pitchFamily="34" charset="0"/>
              <a:buChar char="•"/>
            </a:pPr>
            <a:r>
              <a:rPr lang="en-US" sz="7200" b="0" dirty="0">
                <a:solidFill>
                  <a:srgbClr val="134678"/>
                </a:solidFill>
              </a:rPr>
              <a:t>Rule 206(4)-8: Pooled Investment Vehicles: material misstatements and fraud</a:t>
            </a:r>
          </a:p>
          <a:p>
            <a:pPr marL="342900" indent="-342900">
              <a:buFont typeface="Arial" panose="020B0604020202020204" pitchFamily="34" charset="0"/>
              <a:buChar char="•"/>
            </a:pPr>
            <a:r>
              <a:rPr lang="en-US" sz="7200" b="0" dirty="0">
                <a:solidFill>
                  <a:srgbClr val="134678"/>
                </a:solidFill>
              </a:rPr>
              <a:t>Section 204A and Rule 204A-1: Preventing Trading on MNPI/Code of Ethics</a:t>
            </a:r>
          </a:p>
          <a:p>
            <a:pPr marL="342900" indent="-342900">
              <a:buFont typeface="Arial" panose="020B0604020202020204" pitchFamily="34" charset="0"/>
              <a:buChar char="•"/>
            </a:pPr>
            <a:endParaRPr lang="en-US" sz="1800" b="0" dirty="0">
              <a:solidFill>
                <a:srgbClr val="134678"/>
              </a:solidFill>
            </a:endParaRPr>
          </a:p>
          <a:p>
            <a:pPr algn="ctr"/>
            <a:endParaRPr lang="en-US" sz="1000" b="0" dirty="0">
              <a:solidFill>
                <a:srgbClr val="134678"/>
              </a:solidFill>
            </a:endParaRPr>
          </a:p>
          <a:p>
            <a:pPr algn="ctr"/>
            <a:endParaRPr lang="en-US" sz="1000" b="0" dirty="0">
              <a:solidFill>
                <a:srgbClr val="134678"/>
              </a:solidFill>
            </a:endParaRPr>
          </a:p>
          <a:p>
            <a:pPr algn="ctr"/>
            <a:fld id="{DEFA3FED-578D-4B79-BDF3-E5E62522E91A}" type="slidenum">
              <a:rPr lang="en-US" sz="4000" b="0" smtClean="0">
                <a:solidFill>
                  <a:srgbClr val="134678"/>
                </a:solidFill>
              </a:rPr>
              <a:pPr algn="ctr"/>
              <a:t>21</a:t>
            </a:fld>
            <a:endParaRPr lang="en-US" sz="4000" b="0" dirty="0">
              <a:solidFill>
                <a:srgbClr val="134678"/>
              </a:solidFill>
            </a:endParaRPr>
          </a:p>
        </p:txBody>
      </p:sp>
    </p:spTree>
    <p:extLst>
      <p:ext uri="{BB962C8B-B14F-4D97-AF65-F5344CB8AC3E}">
        <p14:creationId xmlns:p14="http://schemas.microsoft.com/office/powerpoint/2010/main" val="1906953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77518" y="782680"/>
            <a:ext cx="9436963" cy="5292640"/>
          </a:xfrm>
        </p:spPr>
        <p:txBody>
          <a:bodyPr numCol="2">
            <a:normAutofit fontScale="25000" lnSpcReduction="20000"/>
          </a:bodyPr>
          <a:lstStyle/>
          <a:p>
            <a:r>
              <a:rPr lang="en-US" sz="11200" dirty="0"/>
              <a:t>Records that may be requested (sample list)</a:t>
            </a:r>
          </a:p>
          <a:p>
            <a:pPr marL="609585" indent="-609585">
              <a:buFont typeface="Arial" panose="020B0604020202020204" pitchFamily="34" charset="0"/>
              <a:buChar char="•"/>
            </a:pPr>
            <a:r>
              <a:rPr lang="en-US" sz="6400" b="0" dirty="0"/>
              <a:t>Consider a “Day 1” Deck: way to explain firm outside of your ADV and website</a:t>
            </a:r>
          </a:p>
          <a:p>
            <a:pPr lvl="2">
              <a:buFont typeface="Wingdings" panose="05000000000000000000" pitchFamily="2" charset="2"/>
              <a:buChar char="Ø"/>
            </a:pPr>
            <a:r>
              <a:rPr lang="en-US" sz="6400" dirty="0"/>
              <a:t>This is not a marketing deck</a:t>
            </a:r>
            <a:endParaRPr lang="en-US" sz="6400" b="0" dirty="0"/>
          </a:p>
          <a:p>
            <a:pPr marL="609585" indent="-609585">
              <a:buFont typeface="Arial" panose="020B0604020202020204" pitchFamily="34" charset="0"/>
              <a:buChar char="•"/>
            </a:pPr>
            <a:r>
              <a:rPr lang="en-US" sz="6400" b="0" dirty="0"/>
              <a:t>Types of fees (transaction, monitoring, director) and whether offset by other revenue, agreements under which services are provided</a:t>
            </a:r>
          </a:p>
          <a:p>
            <a:pPr marL="609585" indent="-609585">
              <a:buFont typeface="Arial" panose="020B0604020202020204" pitchFamily="34" charset="0"/>
              <a:buChar char="•"/>
            </a:pPr>
            <a:r>
              <a:rPr lang="en-US" sz="6400" b="0" dirty="0"/>
              <a:t>Schedules of expenses paid to the adviser or its related persons from clients or </a:t>
            </a:r>
            <a:r>
              <a:rPr lang="en-US" sz="6400" b="0" dirty="0" err="1"/>
              <a:t>PortCos</a:t>
            </a:r>
            <a:r>
              <a:rPr lang="en-US" sz="6400" b="0" dirty="0"/>
              <a:t>/investments </a:t>
            </a:r>
          </a:p>
          <a:p>
            <a:pPr marL="609585" indent="-609585">
              <a:buFont typeface="Arial" panose="020B0604020202020204" pitchFamily="34" charset="0"/>
              <a:buChar char="•"/>
            </a:pPr>
            <a:r>
              <a:rPr lang="en-US" sz="6400" b="0" dirty="0"/>
              <a:t>Fund documents (LPA, operating agreements, PPM) </a:t>
            </a:r>
          </a:p>
          <a:p>
            <a:pPr marL="609585" indent="-609585">
              <a:buFont typeface="Arial" panose="020B0604020202020204" pitchFamily="34" charset="0"/>
              <a:buChar char="•"/>
            </a:pPr>
            <a:r>
              <a:rPr lang="en-US" sz="6400" b="0" dirty="0"/>
              <a:t>Side letters</a:t>
            </a:r>
          </a:p>
          <a:p>
            <a:pPr marL="609585" indent="-609585">
              <a:buFont typeface="Arial" panose="020B0604020202020204" pitchFamily="34" charset="0"/>
              <a:buChar char="•"/>
            </a:pPr>
            <a:r>
              <a:rPr lang="en-US" sz="6400" b="0" dirty="0"/>
              <a:t>LPAC materials, including documented approvals</a:t>
            </a:r>
          </a:p>
          <a:p>
            <a:pPr marL="609585" indent="-609585">
              <a:buFont typeface="Arial" panose="020B0604020202020204" pitchFamily="34" charset="0"/>
              <a:buChar char="•"/>
            </a:pPr>
            <a:r>
              <a:rPr lang="en-US" sz="6400" b="0" dirty="0"/>
              <a:t>ID conflicts of interest in relationships</a:t>
            </a:r>
          </a:p>
          <a:p>
            <a:pPr marL="609585" indent="-609585">
              <a:buFont typeface="Arial" panose="020B0604020202020204" pitchFamily="34" charset="0"/>
              <a:buChar char="•"/>
            </a:pPr>
            <a:r>
              <a:rPr lang="en-US" sz="6400" b="0" dirty="0"/>
              <a:t>Related disclosures, without the use of “may” when practice is happening</a:t>
            </a:r>
          </a:p>
          <a:p>
            <a:pPr marL="609585" indent="-609585">
              <a:buFont typeface="Arial" panose="020B0604020202020204" pitchFamily="34" charset="0"/>
              <a:buChar char="•"/>
            </a:pPr>
            <a:endParaRPr lang="en-US" sz="6400" b="0" dirty="0"/>
          </a:p>
          <a:p>
            <a:pPr marL="609585" indent="-609585">
              <a:buFont typeface="Arial" panose="020B0604020202020204" pitchFamily="34" charset="0"/>
              <a:buChar char="•"/>
            </a:pPr>
            <a:endParaRPr lang="en-US" sz="6400" b="0" dirty="0"/>
          </a:p>
          <a:p>
            <a:pPr marL="609585" indent="-609585">
              <a:buFont typeface="Arial" panose="020B0604020202020204" pitchFamily="34" charset="0"/>
              <a:buChar char="•"/>
            </a:pPr>
            <a:endParaRPr lang="en-US" sz="6400" b="0" dirty="0"/>
          </a:p>
          <a:p>
            <a:pPr marL="609585" indent="-609585">
              <a:buFont typeface="Arial" panose="020B0604020202020204" pitchFamily="34" charset="0"/>
              <a:buChar char="•"/>
            </a:pPr>
            <a:endParaRPr lang="en-US" sz="6400" b="0" dirty="0"/>
          </a:p>
          <a:p>
            <a:pPr marL="609585" indent="-609585">
              <a:buFont typeface="Arial" panose="020B0604020202020204" pitchFamily="34" charset="0"/>
              <a:buChar char="•"/>
            </a:pPr>
            <a:endParaRPr lang="en-US" sz="6400" b="0" dirty="0"/>
          </a:p>
          <a:p>
            <a:pPr marL="609585" indent="-609585">
              <a:buFont typeface="Arial" panose="020B0604020202020204" pitchFamily="34" charset="0"/>
              <a:buChar char="•"/>
            </a:pPr>
            <a:endParaRPr lang="en-US" sz="6400" b="0" dirty="0"/>
          </a:p>
          <a:p>
            <a:pPr marL="609585" indent="-609585">
              <a:buFont typeface="Arial" panose="020B0604020202020204" pitchFamily="34" charset="0"/>
              <a:buChar char="•"/>
            </a:pPr>
            <a:endParaRPr lang="en-US" sz="6400" b="0" dirty="0"/>
          </a:p>
          <a:p>
            <a:pPr marL="609585" indent="-609585">
              <a:buFont typeface="Arial" panose="020B0604020202020204" pitchFamily="34" charset="0"/>
              <a:buChar char="•"/>
            </a:pPr>
            <a:endParaRPr lang="en-US" sz="6400" b="0" dirty="0"/>
          </a:p>
          <a:p>
            <a:pPr marL="609585" indent="-609585">
              <a:buFont typeface="Arial" panose="020B0604020202020204" pitchFamily="34" charset="0"/>
              <a:buChar char="•"/>
            </a:pPr>
            <a:endParaRPr lang="en-US" sz="6400" b="0" dirty="0"/>
          </a:p>
          <a:p>
            <a:pPr marL="609585" indent="-609585">
              <a:buFont typeface="Arial" panose="020B0604020202020204" pitchFamily="34" charset="0"/>
              <a:buChar char="•"/>
            </a:pPr>
            <a:r>
              <a:rPr lang="en-US" sz="6400" b="0" dirty="0"/>
              <a:t>Management fee calculation records (including around valuing illiquid securities)</a:t>
            </a:r>
          </a:p>
          <a:p>
            <a:pPr marL="609585" indent="-609585">
              <a:buFont typeface="Arial" panose="020B0604020202020204" pitchFamily="34" charset="0"/>
              <a:buChar char="•"/>
            </a:pPr>
            <a:r>
              <a:rPr lang="en-US" sz="6400" b="0" dirty="0"/>
              <a:t>Service providers, including affiliation, compensation, source, paid by clients or with soft or hard $</a:t>
            </a:r>
          </a:p>
          <a:p>
            <a:pPr marL="609585" indent="-609585">
              <a:buFont typeface="Arial" panose="020B0604020202020204" pitchFamily="34" charset="0"/>
              <a:buChar char="•"/>
            </a:pPr>
            <a:r>
              <a:rPr lang="en-US" sz="6400" b="0" dirty="0"/>
              <a:t>Interests in joint ventures or other businesses</a:t>
            </a:r>
          </a:p>
          <a:p>
            <a:pPr marL="609585" indent="-609585">
              <a:buFont typeface="Arial" panose="020B0604020202020204" pitchFamily="34" charset="0"/>
              <a:buChar char="•"/>
            </a:pPr>
            <a:r>
              <a:rPr lang="en-US" sz="6400" b="0" dirty="0"/>
              <a:t>Marketing materials</a:t>
            </a:r>
          </a:p>
          <a:p>
            <a:pPr marL="609585" indent="-609585">
              <a:buFont typeface="Arial" panose="020B0604020202020204" pitchFamily="34" charset="0"/>
              <a:buChar char="•"/>
            </a:pPr>
            <a:r>
              <a:rPr lang="en-US" sz="6400" b="0" dirty="0"/>
              <a:t>Any records that are reasonable, if held by adviser, even if not a required record</a:t>
            </a:r>
          </a:p>
          <a:p>
            <a:pPr marL="609585" indent="-609585">
              <a:buFont typeface="Arial" panose="020B0604020202020204" pitchFamily="34" charset="0"/>
              <a:buChar char="•"/>
            </a:pPr>
            <a:r>
              <a:rPr lang="en-US" sz="6400" b="0" dirty="0"/>
              <a:t>And </a:t>
            </a:r>
            <a:r>
              <a:rPr lang="en-US" sz="6400" b="0" dirty="0">
                <a:hlinkClick r:id="rId2"/>
              </a:rPr>
              <a:t>more</a:t>
            </a:r>
            <a:r>
              <a:rPr lang="en-US" sz="6400" b="0" dirty="0"/>
              <a:t> </a:t>
            </a:r>
          </a:p>
          <a:p>
            <a:pPr marL="342900" indent="-342900">
              <a:buFont typeface="Arial" panose="020B0604020202020204" pitchFamily="34" charset="0"/>
              <a:buChar char="•"/>
            </a:pPr>
            <a:endParaRPr lang="en-US" sz="1800" b="0" dirty="0">
              <a:solidFill>
                <a:srgbClr val="134678"/>
              </a:solidFill>
            </a:endParaRPr>
          </a:p>
          <a:p>
            <a:pPr algn="ctr"/>
            <a:endParaRPr lang="en-US" sz="1000" b="0" dirty="0">
              <a:solidFill>
                <a:srgbClr val="134678"/>
              </a:solidFill>
            </a:endParaRPr>
          </a:p>
          <a:p>
            <a:pPr algn="ctr"/>
            <a:endParaRPr lang="en-US" sz="1000" b="0" dirty="0">
              <a:solidFill>
                <a:srgbClr val="134678"/>
              </a:solidFill>
            </a:endParaRPr>
          </a:p>
          <a:p>
            <a:pPr algn="ctr"/>
            <a:endParaRPr lang="en-US" sz="4000" b="0" dirty="0">
              <a:solidFill>
                <a:srgbClr val="134678"/>
              </a:solidFill>
            </a:endParaRPr>
          </a:p>
          <a:p>
            <a:pPr algn="ctr"/>
            <a:endParaRPr lang="en-US" sz="4000" b="0" dirty="0">
              <a:solidFill>
                <a:srgbClr val="134678"/>
              </a:solidFill>
            </a:endParaRPr>
          </a:p>
          <a:p>
            <a:pPr algn="ctr"/>
            <a:endParaRPr lang="en-US" sz="4000" b="0" dirty="0">
              <a:solidFill>
                <a:srgbClr val="134678"/>
              </a:solidFill>
            </a:endParaRPr>
          </a:p>
          <a:p>
            <a:pPr algn="ctr"/>
            <a:endParaRPr lang="en-US" sz="4000" b="0" dirty="0">
              <a:solidFill>
                <a:srgbClr val="134678"/>
              </a:solidFill>
            </a:endParaRPr>
          </a:p>
          <a:p>
            <a:pPr algn="ctr"/>
            <a:endParaRPr lang="en-US" sz="4000" b="0" dirty="0">
              <a:solidFill>
                <a:srgbClr val="134678"/>
              </a:solidFill>
            </a:endParaRPr>
          </a:p>
          <a:p>
            <a:fld id="{DEFA3FED-578D-4B79-BDF3-E5E62522E91A}" type="slidenum">
              <a:rPr lang="en-US" sz="4000" b="0" smtClean="0">
                <a:solidFill>
                  <a:srgbClr val="134678"/>
                </a:solidFill>
              </a:rPr>
              <a:pPr/>
              <a:t>22</a:t>
            </a:fld>
            <a:endParaRPr lang="en-US" sz="4000" b="0" dirty="0">
              <a:solidFill>
                <a:srgbClr val="134678"/>
              </a:solidFill>
            </a:endParaRPr>
          </a:p>
        </p:txBody>
      </p:sp>
    </p:spTree>
    <p:extLst>
      <p:ext uri="{BB962C8B-B14F-4D97-AF65-F5344CB8AC3E}">
        <p14:creationId xmlns:p14="http://schemas.microsoft.com/office/powerpoint/2010/main" val="204099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lnSpcReduction="10000"/>
          </a:bodyPr>
          <a:lstStyle/>
          <a:p>
            <a:endParaRPr lang="en-US" sz="4300" dirty="0">
              <a:solidFill>
                <a:srgbClr val="134678"/>
              </a:solidFill>
            </a:endParaRPr>
          </a:p>
          <a:p>
            <a:endParaRPr lang="en-US" sz="4300" dirty="0">
              <a:solidFill>
                <a:srgbClr val="134678"/>
              </a:solidFill>
            </a:endParaRPr>
          </a:p>
          <a:p>
            <a:pPr marL="0" indent="0" algn="ctr">
              <a:lnSpc>
                <a:spcPct val="120000"/>
              </a:lnSpc>
            </a:pPr>
            <a:r>
              <a:rPr lang="en-US" sz="3600" dirty="0">
                <a:solidFill>
                  <a:srgbClr val="002060"/>
                </a:solidFill>
              </a:rPr>
              <a:t>Other Implications</a:t>
            </a: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fld id="{0FE6D362-D648-44D1-9A13-4389B23DB5BD}" type="slidenum">
              <a:rPr lang="en-US" sz="1000" b="0" smtClean="0">
                <a:solidFill>
                  <a:srgbClr val="134678"/>
                </a:solidFill>
              </a:rPr>
              <a:pPr algn="ctr"/>
              <a:t>23</a:t>
            </a:fld>
            <a:endParaRPr lang="en-US" sz="1000" b="0" dirty="0">
              <a:solidFill>
                <a:srgbClr val="134678"/>
              </a:solidFill>
            </a:endParaRPr>
          </a:p>
        </p:txBody>
      </p:sp>
    </p:spTree>
    <p:extLst>
      <p:ext uri="{BB962C8B-B14F-4D97-AF65-F5344CB8AC3E}">
        <p14:creationId xmlns:p14="http://schemas.microsoft.com/office/powerpoint/2010/main" val="139448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963031"/>
          </a:xfrm>
        </p:spPr>
        <p:txBody>
          <a:bodyPr>
            <a:normAutofit fontScale="25000" lnSpcReduction="20000"/>
          </a:bodyPr>
          <a:lstStyle/>
          <a:p>
            <a:r>
              <a:rPr lang="en-US" sz="12800" dirty="0">
                <a:solidFill>
                  <a:srgbClr val="134678"/>
                </a:solidFill>
              </a:rPr>
              <a:t>Other Implications – SEC Interpretations </a:t>
            </a:r>
          </a:p>
          <a:p>
            <a:pPr marR="0" lvl="1">
              <a:lnSpc>
                <a:spcPct val="115000"/>
              </a:lnSpc>
              <a:spcBef>
                <a:spcPts val="0"/>
              </a:spcBef>
              <a:spcAft>
                <a:spcPts val="0"/>
              </a:spcAft>
            </a:pPr>
            <a:endParaRPr lang="en-US" sz="64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R="0" lvl="1">
              <a:lnSpc>
                <a:spcPct val="115000"/>
              </a:lnSpc>
              <a:spcBef>
                <a:spcPts val="0"/>
              </a:spcBef>
              <a:spcAft>
                <a:spcPts val="0"/>
              </a:spcAft>
            </a:pPr>
            <a:r>
              <a:rPr lang="en-US" sz="64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Consider the SEC’s statements in PFAR Release around fiduciary duty and activities it proposed to ban but did not</a:t>
            </a:r>
          </a:p>
          <a:p>
            <a:pPr marR="0" lvl="2">
              <a:lnSpc>
                <a:spcPct val="115000"/>
              </a:lnSpc>
              <a:spcBef>
                <a:spcPts val="0"/>
              </a:spcBef>
              <a:spcAft>
                <a:spcPts val="0"/>
              </a:spcAft>
              <a:buFont typeface="Wingdings" panose="05000000000000000000" pitchFamily="2" charset="2"/>
              <a:buChar char="ü"/>
            </a:pPr>
            <a:r>
              <a:rPr lang="en-US" sz="6400" u="sng"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Accelerated monitoring fees</a:t>
            </a:r>
            <a:r>
              <a:rPr lang="en-US" sz="6400" i="1"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6400" i="1"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lang="en-US" sz="64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SEC said c</a:t>
            </a: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harging a client fees for unperformed services (including indirectly by charging fees to a portfolio investment held by the fund) where the adviser does not, or does not reasonably expect to, provide such services </a:t>
            </a:r>
            <a:r>
              <a:rPr lang="en-US" sz="64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is inconsistent with an adviser’s fiduciary duty</a:t>
            </a:r>
            <a:r>
              <a:rPr lang="en-US" sz="6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lvl="3">
              <a:lnSpc>
                <a:spcPct val="115000"/>
              </a:lnSpc>
              <a:spcBef>
                <a:spcPts val="0"/>
              </a:spcBef>
              <a:buFont typeface="Wingdings" panose="05000000000000000000" pitchFamily="2" charset="2"/>
              <a:buChar char="§"/>
            </a:pPr>
            <a:r>
              <a:rPr lang="en-US" sz="6133" dirty="0">
                <a:solidFill>
                  <a:srgbClr val="002060"/>
                </a:solidFill>
                <a:latin typeface="Open Sans" panose="020B0606030504020204" pitchFamily="34" charset="0"/>
                <a:ea typeface="Open Sans" panose="020B0606030504020204" pitchFamily="34" charset="0"/>
                <a:cs typeface="Open Sans" panose="020B0606030504020204" pitchFamily="34" charset="0"/>
              </a:rPr>
              <a:t>The SEC has charged advisers for this activity without proper disclosure.</a:t>
            </a:r>
            <a:endParaRPr lang="en-US" sz="6133"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914400" marR="0" lvl="2" indent="0">
              <a:lnSpc>
                <a:spcPct val="115000"/>
              </a:lnSpc>
              <a:spcBef>
                <a:spcPts val="0"/>
              </a:spcBef>
              <a:spcAft>
                <a:spcPts val="0"/>
              </a:spcAft>
              <a:buNone/>
            </a:pPr>
            <a:endParaRPr lang="en-US" sz="6400" i="1" kern="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R="0" lvl="2">
              <a:lnSpc>
                <a:spcPct val="115000"/>
              </a:lnSpc>
              <a:spcBef>
                <a:spcPts val="0"/>
              </a:spcBef>
              <a:spcAft>
                <a:spcPts val="0"/>
              </a:spcAft>
              <a:buFont typeface="Wingdings" panose="05000000000000000000" pitchFamily="2" charset="2"/>
              <a:buChar char="ü"/>
            </a:pPr>
            <a:r>
              <a:rPr lang="en-US" sz="6400" u="sng"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Hedge clauses</a:t>
            </a:r>
            <a:r>
              <a:rPr lang="en-US" sz="6400" i="1"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 - </a:t>
            </a:r>
            <a:r>
              <a:rPr lang="en-US" sz="64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SEC did not adopt the proposed prohibition on </a:t>
            </a:r>
            <a:r>
              <a:rPr lang="en-US" sz="64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indemnification clauses because it said that much of the activity that it would have prohibited is </a:t>
            </a:r>
            <a:r>
              <a:rPr lang="en-US" sz="6400" u="sng"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already prohibited by the Federal fiduciary duty and antifraud provisions</a:t>
            </a:r>
            <a:r>
              <a:rPr lang="en-US" sz="64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(i.e., waiving Federal fiduciary duty).</a:t>
            </a:r>
          </a:p>
          <a:p>
            <a:pPr marL="914400" marR="0" lvl="2" indent="0">
              <a:lnSpc>
                <a:spcPct val="115000"/>
              </a:lnSpc>
              <a:spcBef>
                <a:spcPts val="0"/>
              </a:spcBef>
              <a:spcAft>
                <a:spcPts val="0"/>
              </a:spcAft>
              <a:buNone/>
            </a:pPr>
            <a:endParaRPr lang="en-US" sz="6400"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R="0" lvl="2">
              <a:lnSpc>
                <a:spcPct val="115000"/>
              </a:lnSpc>
              <a:spcBef>
                <a:spcPts val="0"/>
              </a:spcBef>
              <a:spcAft>
                <a:spcPts val="0"/>
              </a:spcAft>
              <a:buFont typeface="Wingdings" panose="05000000000000000000" pitchFamily="2" charset="2"/>
              <a:buChar char="ü"/>
            </a:pPr>
            <a:r>
              <a:rPr lang="en-US" sz="6400"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Agreements need to have a sufficient “savings clause” that the adviser is not waiving Federal fiduciary duty and the client retains certain non-waivable rights</a:t>
            </a:r>
          </a:p>
          <a:p>
            <a:pPr lvl="3">
              <a:lnSpc>
                <a:spcPct val="115000"/>
              </a:lnSpc>
              <a:spcBef>
                <a:spcPts val="0"/>
              </a:spcBef>
              <a:buFont typeface="Wingdings" panose="05000000000000000000" pitchFamily="2" charset="2"/>
              <a:buChar char="§"/>
            </a:pPr>
            <a:r>
              <a:rPr lang="en-US" sz="6133" kern="10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SEC has charged retail advisers for using hedge clauses in advisory contracts.</a:t>
            </a:r>
            <a:endParaRPr lang="en-US" sz="6133" kern="1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endParaRPr lang="en-US" sz="10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marL="0" indent="0" algn="ctr"/>
            <a:fld id="{B5F461B9-32A7-43F0-AFEB-D97223FA9EE2}" type="slidenum">
              <a:rPr lang="en-US" sz="4000" b="0" smtClean="0">
                <a:solidFill>
                  <a:srgbClr val="134678"/>
                </a:solidFill>
                <a:latin typeface="Open Sans" panose="020B0606030504020204" pitchFamily="34" charset="0"/>
                <a:ea typeface="Open Sans" panose="020B0606030504020204" pitchFamily="34" charset="0"/>
                <a:cs typeface="Open Sans" panose="020B0606030504020204" pitchFamily="34" charset="0"/>
              </a:rPr>
              <a:pPr marL="0" indent="0" algn="ctr"/>
              <a:t>24</a:t>
            </a:fld>
            <a:endParaRPr lang="en-US" sz="40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endParaRPr lang="en-US" sz="4267" dirty="0">
              <a:solidFill>
                <a:srgbClr val="134678"/>
              </a:solidFill>
            </a:endParaRPr>
          </a:p>
        </p:txBody>
      </p:sp>
    </p:spTree>
    <p:extLst>
      <p:ext uri="{BB962C8B-B14F-4D97-AF65-F5344CB8AC3E}">
        <p14:creationId xmlns:p14="http://schemas.microsoft.com/office/powerpoint/2010/main" val="3832841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2691C-F3AA-3CCC-1932-ADC5D555C354}"/>
              </a:ext>
            </a:extLst>
          </p:cNvPr>
          <p:cNvSpPr>
            <a:spLocks noGrp="1"/>
          </p:cNvSpPr>
          <p:nvPr>
            <p:ph type="body" sz="quarter" idx="10"/>
          </p:nvPr>
        </p:nvSpPr>
        <p:spPr>
          <a:xfrm>
            <a:off x="1215158" y="414391"/>
            <a:ext cx="7046340" cy="1305822"/>
          </a:xfrm>
        </p:spPr>
        <p:txBody>
          <a:bodyPr>
            <a:normAutofit/>
          </a:bodyPr>
          <a:lstStyle/>
          <a:p>
            <a:pPr>
              <a:lnSpc>
                <a:spcPct val="85000"/>
              </a:lnSpc>
              <a:spcBef>
                <a:spcPts val="0"/>
              </a:spcBef>
            </a:pPr>
            <a:r>
              <a:rPr lang="en-US" sz="3200" dirty="0">
                <a:solidFill>
                  <a:srgbClr val="134678"/>
                </a:solidFill>
              </a:rPr>
              <a:t>Other Implications</a:t>
            </a:r>
          </a:p>
        </p:txBody>
      </p:sp>
      <p:sp>
        <p:nvSpPr>
          <p:cNvPr id="4" name="TextBox 3">
            <a:extLst>
              <a:ext uri="{FF2B5EF4-FFF2-40B4-BE49-F238E27FC236}">
                <a16:creationId xmlns:a16="http://schemas.microsoft.com/office/drawing/2014/main" id="{D51C53F5-2011-26C1-4902-F174D2A34956}"/>
              </a:ext>
            </a:extLst>
          </p:cNvPr>
          <p:cNvSpPr txBox="1"/>
          <p:nvPr/>
        </p:nvSpPr>
        <p:spPr>
          <a:xfrm>
            <a:off x="1215158" y="1071348"/>
            <a:ext cx="5202548" cy="5355312"/>
          </a:xfrm>
          <a:prstGeom prst="rect">
            <a:avLst/>
          </a:prstGeom>
          <a:noFill/>
        </p:spPr>
        <p:txBody>
          <a:bodyPr wrap="square" rtlCol="0">
            <a:spAutoFit/>
          </a:bodyPr>
          <a:lstStyle/>
          <a:p>
            <a:pPr marL="342900" indent="-342900">
              <a:buFont typeface="Wingdings" panose="05000000000000000000" pitchFamily="2" charset="2"/>
              <a:buChar char="ü"/>
            </a:pPr>
            <a:r>
              <a:rPr lang="en-US" sz="20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If the SEC does not appeal, the SEC could repropose the requirement to document in writing the annual review or other elements of PFAR, or it could propose new reporting</a:t>
            </a:r>
          </a:p>
          <a:p>
            <a:pPr marL="342900" indent="-342900">
              <a:buFont typeface="Wingdings" panose="05000000000000000000" pitchFamily="2" charset="2"/>
              <a:buChar char="ü"/>
            </a:pPr>
            <a:r>
              <a:rPr lang="en-US" sz="20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SEC Examinations and deficiencies may target aspects of the PFAR</a:t>
            </a:r>
          </a:p>
          <a:p>
            <a:pPr marL="342900" indent="-342900">
              <a:buFont typeface="Wingdings" panose="05000000000000000000" pitchFamily="2" charset="2"/>
              <a:buChar char="ü"/>
            </a:pPr>
            <a:r>
              <a:rPr lang="en-US" sz="20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SEC Enforcement actions will continue to highlight areas of concern such as fiduciary duty, fees and expenses, disclosures, consistency with fund governing documents and policies and procedures, and recordkeeping</a:t>
            </a:r>
          </a:p>
          <a:p>
            <a:pPr marL="342900" indent="-342900">
              <a:buFont typeface="Wingdings" panose="05000000000000000000" pitchFamily="2" charset="2"/>
              <a:buChar char="Ø"/>
            </a:pPr>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Ø"/>
            </a:pPr>
            <a:endPar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fld id="{18B6907C-A579-4A7B-BFD7-5A60A002EE2A}" type="slidenum">
              <a:rPr lang="en-US" sz="1000">
                <a:solidFill>
                  <a:srgbClr val="002060"/>
                </a:solidFill>
                <a:latin typeface="Open Sans" panose="020B0606030504020204" pitchFamily="34" charset="0"/>
                <a:ea typeface="Open Sans" panose="020B0606030504020204" pitchFamily="34" charset="0"/>
                <a:cs typeface="Open Sans" panose="020B0606030504020204" pitchFamily="34" charset="0"/>
              </a:rPr>
              <a:pPr algn="ctr"/>
              <a:t>25</a:t>
            </a:fld>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167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2691C-F3AA-3CCC-1932-ADC5D555C354}"/>
              </a:ext>
            </a:extLst>
          </p:cNvPr>
          <p:cNvSpPr>
            <a:spLocks noGrp="1"/>
          </p:cNvSpPr>
          <p:nvPr>
            <p:ph type="body" sz="quarter" idx="10"/>
          </p:nvPr>
        </p:nvSpPr>
        <p:spPr>
          <a:xfrm>
            <a:off x="1215158" y="414391"/>
            <a:ext cx="7046340" cy="1305822"/>
          </a:xfrm>
        </p:spPr>
        <p:txBody>
          <a:bodyPr>
            <a:normAutofit/>
          </a:bodyPr>
          <a:lstStyle/>
          <a:p>
            <a:pPr>
              <a:lnSpc>
                <a:spcPct val="85000"/>
              </a:lnSpc>
              <a:spcBef>
                <a:spcPts val="0"/>
              </a:spcBef>
            </a:pPr>
            <a:r>
              <a:rPr lang="en-US" sz="3200" dirty="0">
                <a:solidFill>
                  <a:srgbClr val="134678"/>
                </a:solidFill>
              </a:rPr>
              <a:t>Other Implications - Compliance Considerations</a:t>
            </a:r>
          </a:p>
        </p:txBody>
      </p:sp>
      <p:sp>
        <p:nvSpPr>
          <p:cNvPr id="4" name="TextBox 3">
            <a:extLst>
              <a:ext uri="{FF2B5EF4-FFF2-40B4-BE49-F238E27FC236}">
                <a16:creationId xmlns:a16="http://schemas.microsoft.com/office/drawing/2014/main" id="{D51C53F5-2011-26C1-4902-F174D2A34956}"/>
              </a:ext>
            </a:extLst>
          </p:cNvPr>
          <p:cNvSpPr txBox="1"/>
          <p:nvPr/>
        </p:nvSpPr>
        <p:spPr>
          <a:xfrm>
            <a:off x="1215158" y="1261264"/>
            <a:ext cx="5202548" cy="5169685"/>
          </a:xfrm>
          <a:prstGeom prst="rect">
            <a:avLst/>
          </a:prstGeom>
          <a:noFill/>
        </p:spPr>
        <p:txBody>
          <a:bodyPr wrap="square" rtlCol="0">
            <a:spAutoFit/>
          </a:bodyPr>
          <a:lstStyle/>
          <a:p>
            <a:pPr marL="342900" indent="-342900">
              <a:buFont typeface="Arial" panose="020B0604020202020204" pitchFamily="34" charset="0"/>
              <a:buChar char="•"/>
            </a:pPr>
            <a:r>
              <a:rPr lang="en-US" sz="2133" dirty="0">
                <a:solidFill>
                  <a:srgbClr val="002060"/>
                </a:solidFill>
                <a:latin typeface="Open Sans" panose="020B0606030504020204" pitchFamily="34" charset="0"/>
                <a:ea typeface="Open Sans" panose="020B0606030504020204" pitchFamily="34" charset="0"/>
                <a:cs typeface="Open Sans" panose="020B0606030504020204" pitchFamily="34" charset="0"/>
              </a:rPr>
              <a:t>Take advantage of infrastructure and reporting implementation work pre-decision to be exam ready</a:t>
            </a:r>
          </a:p>
          <a:p>
            <a:pPr marL="342900" indent="-342900">
              <a:buFont typeface="Arial" panose="020B0604020202020204" pitchFamily="34" charset="0"/>
              <a:buChar char="•"/>
            </a:pPr>
            <a:r>
              <a:rPr lang="en-US" sz="2133" dirty="0">
                <a:solidFill>
                  <a:srgbClr val="002060"/>
                </a:solidFill>
                <a:latin typeface="Open Sans" panose="020B0606030504020204" pitchFamily="34" charset="0"/>
                <a:ea typeface="Open Sans" panose="020B0606030504020204" pitchFamily="34" charset="0"/>
                <a:cs typeface="Open Sans" panose="020B0606030504020204" pitchFamily="34" charset="0"/>
              </a:rPr>
              <a:t>Focus on disclosures, DDQs, ADV and mitigation of conflicts </a:t>
            </a:r>
          </a:p>
          <a:p>
            <a:pPr marL="342900" indent="-342900">
              <a:buFont typeface="Arial" panose="020B0604020202020204" pitchFamily="34" charset="0"/>
              <a:buChar char="•"/>
            </a:pPr>
            <a:r>
              <a:rPr lang="en-US" sz="2133" dirty="0">
                <a:solidFill>
                  <a:srgbClr val="002060"/>
                </a:solidFill>
                <a:latin typeface="Open Sans" panose="020B0606030504020204" pitchFamily="34" charset="0"/>
                <a:ea typeface="Open Sans" panose="020B0606030504020204" pitchFamily="34" charset="0"/>
                <a:cs typeface="Open Sans" panose="020B0606030504020204" pitchFamily="34" charset="0"/>
              </a:rPr>
              <a:t>Prepare for continued SEC and LP focus on fees and expenses charged to the fund and to and from portfolio companies, affiliates and other related parties</a:t>
            </a:r>
          </a:p>
          <a:p>
            <a:pPr marL="342900" indent="-342900">
              <a:buFont typeface="Arial" panose="020B0604020202020204" pitchFamily="34" charset="0"/>
              <a:buChar char="•"/>
            </a:pPr>
            <a:r>
              <a:rPr lang="en-US" sz="2133" dirty="0">
                <a:solidFill>
                  <a:srgbClr val="002060"/>
                </a:solidFill>
                <a:latin typeface="Open Sans" panose="020B0606030504020204" pitchFamily="34" charset="0"/>
                <a:ea typeface="Open Sans" panose="020B0606030504020204" pitchFamily="34" charset="0"/>
                <a:cs typeface="Open Sans" panose="020B0606030504020204" pitchFamily="34" charset="0"/>
              </a:rPr>
              <a:t>Continue to tie LPA, PPM, operating agreements, and disclosures to practices and policies</a:t>
            </a:r>
          </a:p>
          <a:p>
            <a:pPr marL="342900" indent="-342900">
              <a:buFont typeface="Arial" panose="020B0604020202020204" pitchFamily="34" charset="0"/>
              <a:buChar char="•"/>
            </a:pPr>
            <a:r>
              <a:rPr lang="en-US" sz="2133" dirty="0">
                <a:solidFill>
                  <a:srgbClr val="002060"/>
                </a:solidFill>
                <a:latin typeface="Open Sans" panose="020B0606030504020204" pitchFamily="34" charset="0"/>
                <a:ea typeface="Open Sans" panose="020B0606030504020204" pitchFamily="34" charset="0"/>
                <a:cs typeface="Open Sans" panose="020B0606030504020204" pitchFamily="34" charset="0"/>
              </a:rPr>
              <a:t>Update agreements?</a:t>
            </a:r>
          </a:p>
          <a:p>
            <a:pPr marL="342900" indent="-342900">
              <a:buFont typeface="Arial" panose="020B0604020202020204" pitchFamily="34" charset="0"/>
              <a:buChar char="•"/>
            </a:pPr>
            <a:r>
              <a:rPr lang="en-US" sz="2133" dirty="0">
                <a:solidFill>
                  <a:srgbClr val="002060"/>
                </a:solidFill>
                <a:latin typeface="Open Sans" panose="020B0606030504020204" pitchFamily="34" charset="0"/>
                <a:ea typeface="Open Sans" panose="020B0606030504020204" pitchFamily="34" charset="0"/>
                <a:cs typeface="Open Sans" panose="020B0606030504020204" pitchFamily="34" charset="0"/>
              </a:rPr>
              <a:t>Consider response to LP concerns</a:t>
            </a:r>
          </a:p>
          <a:p>
            <a:pPr algn="ctr"/>
            <a:fld id="{18B6907C-A579-4A7B-BFD7-5A60A002EE2A}" type="slidenum">
              <a:rPr lang="en-US" sz="1000" smtClean="0">
                <a:solidFill>
                  <a:srgbClr val="002060"/>
                </a:solidFill>
                <a:latin typeface="Open Sans" panose="020B0606030504020204" pitchFamily="34" charset="0"/>
                <a:ea typeface="Open Sans" panose="020B0606030504020204" pitchFamily="34" charset="0"/>
                <a:cs typeface="Open Sans" panose="020B0606030504020204" pitchFamily="34" charset="0"/>
              </a:rPr>
              <a:pPr algn="ctr"/>
              <a:t>26</a:t>
            </a:fld>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58699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2691C-F3AA-3CCC-1932-ADC5D555C354}"/>
              </a:ext>
            </a:extLst>
          </p:cNvPr>
          <p:cNvSpPr>
            <a:spLocks noGrp="1"/>
          </p:cNvSpPr>
          <p:nvPr>
            <p:ph type="body" sz="quarter" idx="10"/>
          </p:nvPr>
        </p:nvSpPr>
        <p:spPr>
          <a:xfrm>
            <a:off x="1215158" y="414391"/>
            <a:ext cx="7046340" cy="1305822"/>
          </a:xfrm>
        </p:spPr>
        <p:txBody>
          <a:bodyPr>
            <a:normAutofit/>
          </a:bodyPr>
          <a:lstStyle/>
          <a:p>
            <a:endParaRPr lang="en-US" sz="3200" dirty="0"/>
          </a:p>
          <a:p>
            <a:r>
              <a:rPr lang="en-US" sz="3600" dirty="0"/>
              <a:t>Thank you. Questions?</a:t>
            </a:r>
          </a:p>
        </p:txBody>
      </p:sp>
      <p:sp>
        <p:nvSpPr>
          <p:cNvPr id="4" name="TextBox 3">
            <a:extLst>
              <a:ext uri="{FF2B5EF4-FFF2-40B4-BE49-F238E27FC236}">
                <a16:creationId xmlns:a16="http://schemas.microsoft.com/office/drawing/2014/main" id="{D51C53F5-2011-26C1-4902-F174D2A34956}"/>
              </a:ext>
            </a:extLst>
          </p:cNvPr>
          <p:cNvSpPr txBox="1"/>
          <p:nvPr/>
        </p:nvSpPr>
        <p:spPr>
          <a:xfrm>
            <a:off x="1215158" y="1720213"/>
            <a:ext cx="6687877" cy="4739182"/>
          </a:xfrm>
          <a:prstGeom prst="rect">
            <a:avLst/>
          </a:prstGeom>
          <a:noFill/>
        </p:spPr>
        <p:txBody>
          <a:bodyPr wrap="square" rtlCol="0">
            <a:spAutoFit/>
          </a:bodyPr>
          <a:lstStyle/>
          <a:p>
            <a:endParaRPr lang="en-US" sz="2133" dirty="0">
              <a:latin typeface="Open Sans" panose="020B0606030504020204" pitchFamily="34" charset="0"/>
              <a:ea typeface="Open Sans" panose="020B0606030504020204" pitchFamily="34" charset="0"/>
              <a:cs typeface="Open Sans" panose="020B0606030504020204" pitchFamily="34" charset="0"/>
            </a:endParaRPr>
          </a:p>
          <a:p>
            <a:endParaRPr lang="en-US" sz="2133" dirty="0">
              <a:latin typeface="Open Sans" panose="020B0606030504020204" pitchFamily="34" charset="0"/>
              <a:ea typeface="Open Sans" panose="020B0606030504020204" pitchFamily="34" charset="0"/>
              <a:cs typeface="Open Sans" panose="020B0606030504020204" pitchFamily="34" charset="0"/>
            </a:endParaRPr>
          </a:p>
          <a:p>
            <a:endParaRPr lang="en-US" sz="2133" dirty="0">
              <a:latin typeface="Open Sans" panose="020B0606030504020204" pitchFamily="34" charset="0"/>
              <a:ea typeface="Open Sans" panose="020B0606030504020204" pitchFamily="34" charset="0"/>
              <a:cs typeface="Open Sans" panose="020B0606030504020204" pitchFamily="34" charset="0"/>
            </a:endParaRPr>
          </a:p>
          <a:p>
            <a:r>
              <a:rPr lang="en-US" sz="2000" b="0" dirty="0">
                <a:latin typeface="Open Sans" panose="020B0606030504020204" pitchFamily="34" charset="0"/>
                <a:ea typeface="Open Sans" panose="020B0606030504020204" pitchFamily="34" charset="0"/>
                <a:cs typeface="Open Sans" panose="020B0606030504020204" pitchFamily="34" charset="0"/>
              </a:rPr>
              <a:t>Monique Botkin, Associate General Counsel Investment Adviser Association </a:t>
            </a:r>
            <a:r>
              <a:rPr lang="en-US" sz="2000" b="0"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monique.botkin@investmentadviser.org</a:t>
            </a:r>
            <a:r>
              <a:rPr lang="en-US" sz="2000" b="0" dirty="0">
                <a:latin typeface="Open Sans" panose="020B0606030504020204" pitchFamily="34" charset="0"/>
                <a:ea typeface="Open Sans" panose="020B0606030504020204" pitchFamily="34" charset="0"/>
                <a:cs typeface="Open Sans" panose="020B0606030504020204" pitchFamily="34" charset="0"/>
              </a:rPr>
              <a:t> </a:t>
            </a:r>
          </a:p>
          <a:p>
            <a:endParaRPr lang="en-US" sz="2000" b="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endParaRPr>
          </a:p>
          <a:p>
            <a:r>
              <a:rPr lang="en-US" sz="2000" b="0" u="sng"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Visit us at </a:t>
            </a:r>
            <a:r>
              <a:rPr lang="en-US" sz="2000" b="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www.investmentadviser.org</a:t>
            </a:r>
            <a:r>
              <a:rPr lang="en-US" sz="2000" b="0" dirty="0">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133" dirty="0">
              <a:latin typeface="Open Sans" panose="020B0606030504020204" pitchFamily="34" charset="0"/>
              <a:ea typeface="Open Sans" panose="020B0606030504020204" pitchFamily="34" charset="0"/>
              <a:cs typeface="Open Sans" panose="020B0606030504020204" pitchFamily="34" charset="0"/>
            </a:endParaRPr>
          </a:p>
          <a:p>
            <a:endParaRPr lang="en-US" sz="2133" dirty="0">
              <a:latin typeface="Open Sans" panose="020B0606030504020204" pitchFamily="34" charset="0"/>
              <a:ea typeface="Open Sans" panose="020B0606030504020204" pitchFamily="34" charset="0"/>
              <a:cs typeface="Open Sans" panose="020B0606030504020204" pitchFamily="34" charset="0"/>
            </a:endParaRPr>
          </a:p>
          <a:p>
            <a:endParaRPr lang="en-US" sz="2133" dirty="0">
              <a:latin typeface="Open Sans" panose="020B0606030504020204" pitchFamily="34" charset="0"/>
              <a:ea typeface="Open Sans" panose="020B0606030504020204" pitchFamily="34" charset="0"/>
              <a:cs typeface="Open Sans" panose="020B0606030504020204" pitchFamily="34" charset="0"/>
            </a:endParaRPr>
          </a:p>
          <a:p>
            <a:endParaRPr lang="en-US" sz="2133" dirty="0">
              <a:latin typeface="Open Sans" panose="020B0606030504020204" pitchFamily="34" charset="0"/>
              <a:ea typeface="Open Sans" panose="020B0606030504020204" pitchFamily="34" charset="0"/>
              <a:cs typeface="Open Sans" panose="020B0606030504020204" pitchFamily="34" charset="0"/>
            </a:endParaRPr>
          </a:p>
          <a:p>
            <a:endParaRPr lang="en-US" sz="2133" dirty="0">
              <a:latin typeface="Open Sans" panose="020B0606030504020204" pitchFamily="34" charset="0"/>
              <a:ea typeface="Open Sans" panose="020B0606030504020204" pitchFamily="34" charset="0"/>
              <a:cs typeface="Open Sans" panose="020B0606030504020204" pitchFamily="34" charset="0"/>
            </a:endParaRPr>
          </a:p>
          <a:p>
            <a:endParaRPr lang="en-US" sz="2133" dirty="0">
              <a:latin typeface="Open Sans" panose="020B0606030504020204" pitchFamily="34" charset="0"/>
              <a:ea typeface="Open Sans" panose="020B0606030504020204" pitchFamily="34" charset="0"/>
              <a:cs typeface="Open Sans" panose="020B0606030504020204" pitchFamily="34" charset="0"/>
            </a:endParaRPr>
          </a:p>
          <a:p>
            <a:pPr algn="ctr"/>
            <a:fld id="{18B6907C-A579-4A7B-BFD7-5A60A002EE2A}" type="slidenum">
              <a:rPr lang="en-US" sz="1000" smtClean="0">
                <a:latin typeface="Open Sans" panose="020B0606030504020204" pitchFamily="34" charset="0"/>
                <a:ea typeface="Open Sans" panose="020B0606030504020204" pitchFamily="34" charset="0"/>
                <a:cs typeface="Open Sans" panose="020B0606030504020204" pitchFamily="34" charset="0"/>
              </a:rPr>
              <a:pPr algn="ctr"/>
              <a:t>27</a:t>
            </a:fld>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444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fontScale="92500" lnSpcReduction="10000"/>
          </a:bodyPr>
          <a:lstStyle/>
          <a:p>
            <a:endParaRPr lang="en-US" sz="4300" dirty="0">
              <a:solidFill>
                <a:srgbClr val="134678"/>
              </a:solidFill>
            </a:endParaRPr>
          </a:p>
          <a:p>
            <a:endParaRPr lang="en-US" sz="4300" dirty="0">
              <a:solidFill>
                <a:srgbClr val="134678"/>
              </a:solidFill>
            </a:endParaRPr>
          </a:p>
          <a:p>
            <a:pPr algn="ctr"/>
            <a:r>
              <a:rPr lang="en-US" sz="3900" dirty="0">
                <a:solidFill>
                  <a:srgbClr val="002060"/>
                </a:solidFill>
              </a:rPr>
              <a:t>Background of</a:t>
            </a:r>
            <a:r>
              <a:rPr lang="en-US" sz="3900" b="0" dirty="0">
                <a:solidFill>
                  <a:srgbClr val="002060"/>
                </a:solidFill>
              </a:rPr>
              <a:t> </a:t>
            </a:r>
            <a:r>
              <a:rPr lang="en-US" sz="3900" dirty="0">
                <a:solidFill>
                  <a:srgbClr val="002060"/>
                </a:solidFill>
              </a:rPr>
              <a:t>Private Fund Adviser Rules (PFAR)</a:t>
            </a: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fld id="{0FE6D362-D648-44D1-9A13-4389B23DB5BD}" type="slidenum">
              <a:rPr lang="en-US" sz="1100" b="0" smtClean="0">
                <a:solidFill>
                  <a:srgbClr val="134678"/>
                </a:solidFill>
              </a:rPr>
              <a:pPr algn="ctr"/>
              <a:t>3</a:t>
            </a:fld>
            <a:endParaRPr lang="en-US" sz="1100" b="0" dirty="0">
              <a:solidFill>
                <a:srgbClr val="134678"/>
              </a:solidFill>
            </a:endParaRPr>
          </a:p>
        </p:txBody>
      </p:sp>
    </p:spTree>
    <p:extLst>
      <p:ext uri="{BB962C8B-B14F-4D97-AF65-F5344CB8AC3E}">
        <p14:creationId xmlns:p14="http://schemas.microsoft.com/office/powerpoint/2010/main" val="118055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fontScale="25000" lnSpcReduction="20000"/>
          </a:bodyPr>
          <a:lstStyle/>
          <a:p>
            <a:r>
              <a:rPr lang="en-US" sz="12800" dirty="0">
                <a:solidFill>
                  <a:srgbClr val="134678"/>
                </a:solidFill>
              </a:rPr>
              <a:t>SEC Private Fund Adviser Rules</a:t>
            </a:r>
          </a:p>
          <a:p>
            <a:pPr marL="285750" indent="-285750">
              <a:lnSpc>
                <a:spcPct val="120000"/>
              </a:lnSpc>
              <a:buFont typeface="Arial" panose="020B0604020202020204" pitchFamily="34" charset="0"/>
              <a:buChar char="•"/>
            </a:pPr>
            <a:r>
              <a:rPr lang="en-US" sz="6400" b="0" dirty="0">
                <a:solidFill>
                  <a:srgbClr val="1155CC"/>
                </a:solidFill>
                <a:latin typeface="Open Sans" panose="020B0606030504020204" pitchFamily="34" charset="0"/>
                <a:ea typeface="Open Sans" panose="020B0606030504020204" pitchFamily="34" charset="0"/>
                <a:cs typeface="Open Sans" panose="020B0606030504020204" pitchFamily="34" charset="0"/>
                <a:hlinkClick r:id="rId3"/>
              </a:rPr>
              <a:t>Private Fund Advisers; Documentation of Registered Investment Adviser Compliance Reviews</a:t>
            </a:r>
            <a:r>
              <a:rPr lang="en-US" sz="6400" b="0" u="sng" dirty="0">
                <a:solidFill>
                  <a:srgbClr val="1155CC"/>
                </a:solidFill>
                <a:latin typeface="Open Sans" panose="020B0606030504020204" pitchFamily="34" charset="0"/>
                <a:ea typeface="Open Sans" panose="020B0606030504020204" pitchFamily="34" charset="0"/>
                <a:cs typeface="Open Sans" panose="020B0606030504020204" pitchFamily="34" charset="0"/>
                <a:hlinkClick r:id="rId3"/>
              </a:rPr>
              <a:t> </a:t>
            </a:r>
            <a:r>
              <a:rPr lang="en-US" sz="6400" b="0" dirty="0">
                <a:solidFill>
                  <a:srgbClr val="D44034"/>
                </a:solidFill>
                <a:latin typeface="Open Sans" panose="020B0606030504020204" pitchFamily="34" charset="0"/>
                <a:ea typeface="Open Sans" panose="020B0606030504020204" pitchFamily="34" charset="0"/>
                <a:cs typeface="Open Sans" panose="020B0606030504020204" pitchFamily="34" charset="0"/>
              </a:rPr>
              <a:t>(adopted August 23, 2023)</a:t>
            </a:r>
          </a:p>
          <a:p>
            <a:pPr marL="285750" indent="-285750">
              <a:lnSpc>
                <a:spcPct val="120000"/>
              </a:lnSpc>
              <a:buFont typeface="Arial" panose="020B0604020202020204" pitchFamily="34" charset="0"/>
              <a:buChar char="•"/>
            </a:pPr>
            <a:r>
              <a:rPr lang="en-US" sz="6400" b="0" dirty="0">
                <a:solidFill>
                  <a:srgbClr val="002060"/>
                </a:solidFill>
              </a:rPr>
              <a:t>The SEC relied on Advisers Act Section 211(h) and Section 206(4) to adopt the rules </a:t>
            </a:r>
          </a:p>
          <a:p>
            <a:pPr marL="285750" indent="-285750">
              <a:lnSpc>
                <a:spcPct val="120000"/>
              </a:lnSpc>
              <a:buFont typeface="Arial" panose="020B0604020202020204" pitchFamily="34" charset="0"/>
              <a:buChar char="•"/>
            </a:pPr>
            <a:r>
              <a:rPr lang="en-US" sz="6400" b="0" dirty="0">
                <a:solidFill>
                  <a:srgbClr val="002060"/>
                </a:solidFill>
              </a:rPr>
              <a:t>These are the first “211(h) rules” since Section 211(h) was adopted under Dodd-Frank Act (DFA) in 2010</a:t>
            </a:r>
          </a:p>
          <a:p>
            <a:pPr marL="285750" indent="-285750">
              <a:lnSpc>
                <a:spcPct val="120000"/>
              </a:lnSpc>
              <a:buFont typeface="Arial" panose="020B0604020202020204" pitchFamily="34" charset="0"/>
              <a:buChar char="•"/>
            </a:pPr>
            <a:r>
              <a:rPr lang="en-US" sz="64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First </a:t>
            </a:r>
            <a:r>
              <a:rPr lang="en-US" sz="6400" b="0" dirty="0">
                <a:solidFill>
                  <a:srgbClr val="002060"/>
                </a:solidFill>
              </a:rPr>
              <a:t>time the SEC directly regulated relationships between a private fund adviser, the private fund (the client), and the private fund investors (though the Marketing, Custody, Pay to Play, and Pooled Investment Vehicle Rules also cover private funds or private fund investors)</a:t>
            </a:r>
          </a:p>
          <a:p>
            <a:pPr marL="285750" indent="-285750">
              <a:lnSpc>
                <a:spcPct val="120000"/>
              </a:lnSpc>
              <a:buFont typeface="Arial" panose="020B0604020202020204" pitchFamily="34" charset="0"/>
              <a:buChar char="•"/>
            </a:pPr>
            <a:r>
              <a:rPr lang="en-US" sz="6400" b="0" dirty="0">
                <a:solidFill>
                  <a:srgbClr val="002060"/>
                </a:solidFill>
              </a:rPr>
              <a:t>First time the SEC required advance (written) consent by investors to an adviser’s practice by investors – disclosure was not sufficient (excluding principal transaction consent) </a:t>
            </a:r>
          </a:p>
          <a:p>
            <a:pPr marL="285750" indent="-285750">
              <a:lnSpc>
                <a:spcPct val="120000"/>
              </a:lnSpc>
              <a:buFont typeface="Arial" panose="020B0604020202020204" pitchFamily="34" charset="0"/>
              <a:buChar char="•"/>
            </a:pPr>
            <a:r>
              <a:rPr lang="en-US" sz="6400" b="0" dirty="0">
                <a:solidFill>
                  <a:srgbClr val="002060"/>
                </a:solidFill>
              </a:rPr>
              <a:t>Some grandfathering provisions permitted but not too useful</a:t>
            </a:r>
          </a:p>
          <a:p>
            <a:pPr marL="285750" indent="-285750">
              <a:lnSpc>
                <a:spcPct val="120000"/>
              </a:lnSpc>
              <a:buFont typeface="Arial" panose="020B0604020202020204" pitchFamily="34" charset="0"/>
              <a:buChar char="•"/>
            </a:pPr>
            <a:endParaRPr lang="en-US" sz="1800" b="0" dirty="0">
              <a:solidFill>
                <a:srgbClr val="002060"/>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fld id="{0FE6D362-D648-44D1-9A13-4389B23DB5BD}" type="slidenum">
              <a:rPr lang="en-US" sz="4000" b="0" smtClean="0">
                <a:solidFill>
                  <a:srgbClr val="134678"/>
                </a:solidFill>
              </a:rPr>
              <a:pPr algn="ctr"/>
              <a:t>4</a:t>
            </a:fld>
            <a:endParaRPr lang="en-US" sz="4000" b="0" dirty="0">
              <a:solidFill>
                <a:srgbClr val="134678"/>
              </a:solidFill>
            </a:endParaRPr>
          </a:p>
        </p:txBody>
      </p:sp>
    </p:spTree>
    <p:extLst>
      <p:ext uri="{BB962C8B-B14F-4D97-AF65-F5344CB8AC3E}">
        <p14:creationId xmlns:p14="http://schemas.microsoft.com/office/powerpoint/2010/main" val="425847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fontScale="70000" lnSpcReduction="20000"/>
          </a:bodyPr>
          <a:lstStyle/>
          <a:p>
            <a:r>
              <a:rPr lang="en-US" sz="4600" dirty="0">
                <a:solidFill>
                  <a:srgbClr val="134678"/>
                </a:solidFill>
              </a:rPr>
              <a:t>SEC Private Fund Adviser Rules (cont’d)</a:t>
            </a:r>
          </a:p>
          <a:p>
            <a:pPr marL="285750" indent="-285750">
              <a:lnSpc>
                <a:spcPct val="120000"/>
              </a:lnSpc>
              <a:buFont typeface="Arial" panose="020B0604020202020204" pitchFamily="34" charset="0"/>
              <a:buChar char="•"/>
            </a:pPr>
            <a:r>
              <a:rPr lang="en-US" sz="2300" b="0" dirty="0">
                <a:solidFill>
                  <a:srgbClr val="002060"/>
                </a:solidFill>
              </a:rPr>
              <a:t>Advisers Act Section 211</a:t>
            </a:r>
            <a:r>
              <a:rPr lang="en-US" sz="23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(h) Other matters [Section 913 of the DFA]</a:t>
            </a:r>
            <a:endParaRPr lang="en-US"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buFont typeface="Wingdings" panose="05000000000000000000" pitchFamily="2" charset="2"/>
              <a:buChar char="ü"/>
            </a:pPr>
            <a:r>
              <a:rPr lang="en-US" sz="23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Commission shall—</a:t>
            </a:r>
          </a:p>
          <a:p>
            <a:pPr lvl="1">
              <a:lnSpc>
                <a:spcPct val="120000"/>
              </a:lnSpc>
              <a:buFont typeface="Wingdings" panose="05000000000000000000" pitchFamily="2" charset="2"/>
              <a:buChar char="ü"/>
            </a:pPr>
            <a:r>
              <a:rPr lang="en-US" sz="23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(1) facilitate the provision of simple and clear disclosures to investors regarding the terms of their relationships with brokers, dealers, and investment advisers, including any material conflicts of interest; and</a:t>
            </a:r>
          </a:p>
          <a:p>
            <a:pPr lvl="1">
              <a:lnSpc>
                <a:spcPct val="120000"/>
              </a:lnSpc>
              <a:buFont typeface="Wingdings" panose="05000000000000000000" pitchFamily="2" charset="2"/>
              <a:buChar char="ü"/>
            </a:pPr>
            <a:r>
              <a:rPr lang="en-US" sz="23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(2) examine and, where appropriate, promulgate rules prohibiting or restricting certain sales practices, conflicts of interest, and compensation schemes for brokers, dealers, and investment advisers that the Commission deems contrary to the public interest and the protection of investors.</a:t>
            </a:r>
          </a:p>
          <a:p>
            <a:pPr marL="285750" indent="-285750">
              <a:lnSpc>
                <a:spcPct val="120000"/>
              </a:lnSpc>
              <a:buFont typeface="Arial" panose="020B0604020202020204" pitchFamily="34" charset="0"/>
              <a:buChar char="•"/>
            </a:pPr>
            <a:r>
              <a:rPr lang="en-US" sz="2300" b="0" dirty="0">
                <a:solidFill>
                  <a:srgbClr val="002060"/>
                </a:solidFill>
              </a:rPr>
              <a:t>Advisers Act Section 206(4) authorizes the Commission to define, and prescribe means reasonably designed to prevent, such acts, practices, and courses of business as are fraudulent, deceptive, or manipulative regarding any investment adviser</a:t>
            </a:r>
          </a:p>
          <a:p>
            <a:pPr marL="457200" lvl="1" indent="0">
              <a:lnSpc>
                <a:spcPct val="120000"/>
              </a:lnSpc>
              <a:buNone/>
            </a:pPr>
            <a:endParaRPr lang="en-US" sz="18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fld id="{0FE6D362-D648-44D1-9A13-4389B23DB5BD}" type="slidenum">
              <a:rPr lang="en-US" sz="1400" b="0" smtClean="0">
                <a:solidFill>
                  <a:srgbClr val="134678"/>
                </a:solidFill>
              </a:rPr>
              <a:pPr algn="ctr"/>
              <a:t>5</a:t>
            </a:fld>
            <a:endParaRPr lang="en-US" sz="1400" b="0" dirty="0">
              <a:solidFill>
                <a:srgbClr val="134678"/>
              </a:solidFill>
            </a:endParaRPr>
          </a:p>
        </p:txBody>
      </p:sp>
    </p:spTree>
    <p:extLst>
      <p:ext uri="{BB962C8B-B14F-4D97-AF65-F5344CB8AC3E}">
        <p14:creationId xmlns:p14="http://schemas.microsoft.com/office/powerpoint/2010/main" val="264664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77518" y="1171955"/>
            <a:ext cx="9116817" cy="4752601"/>
          </a:xfrm>
        </p:spPr>
        <p:txBody>
          <a:bodyPr>
            <a:normAutofit/>
          </a:bodyPr>
          <a:lstStyle/>
          <a:p>
            <a:r>
              <a:rPr lang="en-US" sz="3200" dirty="0">
                <a:solidFill>
                  <a:srgbClr val="134678"/>
                </a:solidFill>
              </a:rPr>
              <a:t>SEC Private Fund Adviser Rules (cont’d)</a:t>
            </a:r>
          </a:p>
          <a:p>
            <a:pPr marL="914400" indent="-342900">
              <a:buFont typeface="Arial" panose="020B0604020202020204" pitchFamily="34" charset="0"/>
              <a:buChar char="•"/>
            </a:pPr>
            <a:r>
              <a:rPr lang="en-US" sz="1800" b="0" dirty="0">
                <a:solidFill>
                  <a:srgbClr val="134678"/>
                </a:solidFill>
              </a:rPr>
              <a:t>Rule 211(h)(1)-2: Private Fund Quarterly Statements – most problematic</a:t>
            </a:r>
          </a:p>
          <a:p>
            <a:pPr marL="914400" indent="-342900">
              <a:buFont typeface="Arial" panose="020B0604020202020204" pitchFamily="34" charset="0"/>
              <a:buChar char="•"/>
            </a:pPr>
            <a:r>
              <a:rPr lang="en-US" sz="18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Rule 211(h)(2)-3: Preferential Treatment – also problematic</a:t>
            </a:r>
          </a:p>
          <a:p>
            <a:pPr marL="914400" indent="-342900">
              <a:buFont typeface="Arial" panose="020B0604020202020204" pitchFamily="34" charset="0"/>
              <a:buChar char="•"/>
            </a:pPr>
            <a:r>
              <a:rPr lang="en-US" sz="18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Rule 211(h)(2)-1: Restricted Activities – also problematic</a:t>
            </a:r>
          </a:p>
          <a:p>
            <a:pPr marL="914400" indent="-342900">
              <a:buFont typeface="Arial" panose="020B0604020202020204" pitchFamily="34" charset="0"/>
              <a:buChar char="•"/>
            </a:pPr>
            <a:r>
              <a:rPr lang="en-US" sz="18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Rule 211(h)(2)-2: Adviser-Led Secondaries</a:t>
            </a:r>
          </a:p>
          <a:p>
            <a:pPr marL="914400" indent="-342900">
              <a:buFont typeface="Arial" panose="020B0604020202020204" pitchFamily="34" charset="0"/>
              <a:buChar char="•"/>
            </a:pPr>
            <a:r>
              <a:rPr lang="en-US" sz="1800" b="0" dirty="0">
                <a:solidFill>
                  <a:srgbClr val="134678"/>
                </a:solidFill>
              </a:rPr>
              <a:t>Rule 206(4)-10: Private Fund Adviser Audits</a:t>
            </a:r>
          </a:p>
          <a:p>
            <a:pPr marL="914400" indent="-342900">
              <a:buFont typeface="Arial" panose="020B0604020202020204" pitchFamily="34" charset="0"/>
              <a:buChar char="•"/>
            </a:pPr>
            <a:r>
              <a:rPr lang="en-US" sz="1800" b="0" dirty="0">
                <a:solidFill>
                  <a:srgbClr val="134678"/>
                </a:solidFill>
              </a:rPr>
              <a:t>Compliance Program Rule amendment – written documentation of annual review </a:t>
            </a:r>
          </a:p>
          <a:p>
            <a:pPr marL="914400" indent="-342900">
              <a:buFont typeface="Arial" panose="020B0604020202020204" pitchFamily="34" charset="0"/>
              <a:buChar char="•"/>
            </a:pPr>
            <a:r>
              <a:rPr lang="en-US" sz="1800" b="0" dirty="0">
                <a:solidFill>
                  <a:srgbClr val="134678"/>
                </a:solidFill>
              </a:rPr>
              <a:t>Books and Records Rule amendment</a:t>
            </a:r>
          </a:p>
          <a:p>
            <a:pPr marL="914400" indent="-342900">
              <a:buFont typeface="Arial" panose="020B0604020202020204" pitchFamily="34" charset="0"/>
              <a:buChar char="•"/>
            </a:pPr>
            <a:r>
              <a:rPr lang="en-US" sz="18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SEC Interpretive Guidance: Hedge Clauses and Accelerated Monitoring Fees</a:t>
            </a:r>
          </a:p>
          <a:p>
            <a:pPr marL="571500" indent="0"/>
            <a:endParaRPr lang="en-US" sz="1800" b="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algn="ctr"/>
            <a:fld id="{CBB3B459-C590-4B43-A24B-BE2B308B422C}" type="slidenum">
              <a:rPr lang="en-US" sz="1000" b="0" smtClean="0">
                <a:solidFill>
                  <a:srgbClr val="134678"/>
                </a:solidFill>
              </a:rPr>
              <a:pPr algn="ctr"/>
              <a:t>6</a:t>
            </a:fld>
            <a:endParaRPr lang="en-US" sz="1000" b="0" dirty="0">
              <a:solidFill>
                <a:srgbClr val="134678"/>
              </a:solidFill>
            </a:endParaRPr>
          </a:p>
          <a:p>
            <a:endParaRPr lang="en-US" sz="4267" dirty="0">
              <a:solidFill>
                <a:srgbClr val="134678"/>
              </a:solidFill>
            </a:endParaRPr>
          </a:p>
        </p:txBody>
      </p:sp>
    </p:spTree>
    <p:extLst>
      <p:ext uri="{BB962C8B-B14F-4D97-AF65-F5344CB8AC3E}">
        <p14:creationId xmlns:p14="http://schemas.microsoft.com/office/powerpoint/2010/main" val="115097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fontScale="92500" lnSpcReduction="20000"/>
          </a:bodyPr>
          <a:lstStyle/>
          <a:p>
            <a:endParaRPr lang="en-US" sz="4300" dirty="0">
              <a:solidFill>
                <a:srgbClr val="134678"/>
              </a:solidFill>
            </a:endParaRPr>
          </a:p>
          <a:p>
            <a:endParaRPr lang="en-US" sz="4300" dirty="0">
              <a:solidFill>
                <a:srgbClr val="134678"/>
              </a:solidFill>
            </a:endParaRPr>
          </a:p>
          <a:p>
            <a:pPr algn="ctr"/>
            <a:r>
              <a:rPr lang="en-US" sz="3900" dirty="0">
                <a:solidFill>
                  <a:srgbClr val="002060"/>
                </a:solidFill>
              </a:rPr>
              <a:t>Overview of the Fifth Circuit Vacatur of PFAR and Current Status</a:t>
            </a:r>
          </a:p>
          <a:p>
            <a:pPr algn="r"/>
            <a:endParaRPr lang="en-US" sz="430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endParaRPr lang="en-US" sz="1200" b="0" dirty="0">
              <a:solidFill>
                <a:srgbClr val="134678"/>
              </a:solidFill>
            </a:endParaRPr>
          </a:p>
          <a:p>
            <a:pPr algn="ctr"/>
            <a:fld id="{0FE6D362-D648-44D1-9A13-4389B23DB5BD}" type="slidenum">
              <a:rPr lang="en-US" sz="1100" b="0" smtClean="0">
                <a:solidFill>
                  <a:srgbClr val="134678"/>
                </a:solidFill>
              </a:rPr>
              <a:pPr algn="ctr"/>
              <a:t>7</a:t>
            </a:fld>
            <a:endParaRPr lang="en-US" sz="1100" b="0" dirty="0">
              <a:solidFill>
                <a:srgbClr val="134678"/>
              </a:solidFill>
            </a:endParaRPr>
          </a:p>
        </p:txBody>
      </p:sp>
    </p:spTree>
    <p:extLst>
      <p:ext uri="{BB962C8B-B14F-4D97-AF65-F5344CB8AC3E}">
        <p14:creationId xmlns:p14="http://schemas.microsoft.com/office/powerpoint/2010/main" val="313528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436963" cy="4752601"/>
          </a:xfrm>
        </p:spPr>
        <p:txBody>
          <a:bodyPr>
            <a:normAutofit fontScale="92500" lnSpcReduction="20000"/>
          </a:bodyPr>
          <a:lstStyle/>
          <a:p>
            <a:r>
              <a:rPr lang="en-US" sz="3500" dirty="0">
                <a:solidFill>
                  <a:srgbClr val="134678"/>
                </a:solidFill>
              </a:rPr>
              <a:t>U.S. Fifth Circuit Court of Appeals Opinion</a:t>
            </a:r>
          </a:p>
          <a:p>
            <a:pPr marL="285750" indent="-285750">
              <a:lnSpc>
                <a:spcPct val="120000"/>
              </a:lnSpc>
              <a:buFont typeface="Arial" panose="020B0604020202020204" pitchFamily="34" charset="0"/>
              <a:buChar char="•"/>
            </a:pPr>
            <a:r>
              <a:rPr lang="en-US" sz="21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National Association of Private Fund Managers, et al. filed a lawsuit </a:t>
            </a:r>
            <a:r>
              <a:rPr lang="en-US" sz="2100" b="0" dirty="0">
                <a:solidFill>
                  <a:srgbClr val="002060"/>
                </a:solidFill>
              </a:rPr>
              <a:t>o</a:t>
            </a:r>
            <a:r>
              <a:rPr lang="en-US" sz="21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n September 1, 2023 in U.S. Fifth Circuit Court of Appeals in </a:t>
            </a:r>
            <a:r>
              <a:rPr lang="en-US" sz="2100" b="0" dirty="0">
                <a:solidFill>
                  <a:srgbClr val="002060"/>
                </a:solidFill>
              </a:rPr>
              <a:t>New Orleans, Louisiana </a:t>
            </a:r>
            <a:r>
              <a:rPr lang="en-US" sz="21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arguing that: </a:t>
            </a:r>
          </a:p>
          <a:p>
            <a:pPr marL="800100" lvl="1" indent="-342900">
              <a:lnSpc>
                <a:spcPct val="120000"/>
              </a:lnSpc>
              <a:buFont typeface="Wingdings" panose="05000000000000000000" pitchFamily="2" charset="2"/>
              <a:buChar char="ü"/>
            </a:pPr>
            <a:r>
              <a:rPr lang="en-US" sz="19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SEC exceeded its statutory authority under the Advisers Act; </a:t>
            </a:r>
          </a:p>
          <a:p>
            <a:pPr marL="800100" lvl="1" indent="-342900">
              <a:lnSpc>
                <a:spcPct val="120000"/>
              </a:lnSpc>
              <a:buFont typeface="Wingdings" panose="05000000000000000000" pitchFamily="2" charset="2"/>
              <a:buChar char="ü"/>
            </a:pPr>
            <a:r>
              <a:rPr lang="en-US" sz="19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rule is not a logical outgrowth of the proposed rule; </a:t>
            </a:r>
          </a:p>
          <a:p>
            <a:pPr marL="800100" lvl="1" indent="-342900">
              <a:lnSpc>
                <a:spcPct val="120000"/>
              </a:lnSpc>
              <a:buFont typeface="Wingdings" panose="05000000000000000000" pitchFamily="2" charset="2"/>
              <a:buChar char="ü"/>
            </a:pPr>
            <a:r>
              <a:rPr lang="en-US" sz="19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rule is arbitrary and capricious under the Administrative Procedure Act; and </a:t>
            </a:r>
          </a:p>
          <a:p>
            <a:pPr marL="800100" lvl="1" indent="-342900">
              <a:lnSpc>
                <a:spcPct val="120000"/>
              </a:lnSpc>
              <a:buFont typeface="Wingdings" panose="05000000000000000000" pitchFamily="2" charset="2"/>
              <a:buChar char="ü"/>
            </a:pPr>
            <a:r>
              <a:rPr lang="en-US" sz="19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SEC failed to consider impact on efficiency, competition, and capital formation</a:t>
            </a:r>
          </a:p>
          <a:p>
            <a:pPr marL="285750" indent="-285750">
              <a:lnSpc>
                <a:spcPct val="120000"/>
              </a:lnSpc>
              <a:buFont typeface="Arial" panose="020B0604020202020204" pitchFamily="34" charset="0"/>
              <a:buChar char="•"/>
            </a:pPr>
            <a:r>
              <a:rPr lang="en-US" sz="21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Petitioners argued private funds’ exemption from Investment Company Act compels finding that SEC does not have authority to adopt rules governing private funds’ operations</a:t>
            </a:r>
          </a:p>
          <a:p>
            <a:pPr marL="0" indent="0"/>
            <a:endParaRPr lang="en-US" sz="180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algn="ctr"/>
            <a:fld id="{F125C042-18CB-4E69-94A3-AD949449A96D}" type="slidenum">
              <a:rPr lang="en-US" sz="1100" b="0" smtClean="0">
                <a:solidFill>
                  <a:srgbClr val="134678"/>
                </a:solidFill>
              </a:rPr>
              <a:pPr algn="ctr"/>
              <a:t>8</a:t>
            </a:fld>
            <a:endParaRPr lang="en-US" sz="1100" b="0" dirty="0">
              <a:solidFill>
                <a:srgbClr val="134678"/>
              </a:solidFill>
            </a:endParaRPr>
          </a:p>
          <a:p>
            <a:endParaRPr lang="en-US" sz="4267" dirty="0">
              <a:solidFill>
                <a:srgbClr val="134678"/>
              </a:solidFill>
            </a:endParaRPr>
          </a:p>
        </p:txBody>
      </p:sp>
    </p:spTree>
    <p:extLst>
      <p:ext uri="{BB962C8B-B14F-4D97-AF65-F5344CB8AC3E}">
        <p14:creationId xmlns:p14="http://schemas.microsoft.com/office/powerpoint/2010/main" val="143954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5CCCD-9755-E0D8-F5C1-E7D6E31B3C69}"/>
              </a:ext>
            </a:extLst>
          </p:cNvPr>
          <p:cNvSpPr>
            <a:spLocks noGrp="1"/>
          </p:cNvSpPr>
          <p:nvPr>
            <p:ph type="body" sz="quarter" idx="10"/>
          </p:nvPr>
        </p:nvSpPr>
        <p:spPr>
          <a:xfrm>
            <a:off x="1349405" y="1225118"/>
            <a:ext cx="9198093" cy="4752601"/>
          </a:xfrm>
        </p:spPr>
        <p:txBody>
          <a:bodyPr>
            <a:normAutofit fontScale="62500" lnSpcReduction="20000"/>
          </a:bodyPr>
          <a:lstStyle/>
          <a:p>
            <a:r>
              <a:rPr lang="en-US" sz="5100" dirty="0">
                <a:solidFill>
                  <a:srgbClr val="134678"/>
                </a:solidFill>
              </a:rPr>
              <a:t>U.S. Fifth Circuit Court of Appeals Opinion (cont’d)</a:t>
            </a:r>
          </a:p>
          <a:p>
            <a:pPr marL="285750" indent="-285750">
              <a:lnSpc>
                <a:spcPct val="120000"/>
              </a:lnSpc>
              <a:buFont typeface="Arial" panose="020B0604020202020204" pitchFamily="34" charset="0"/>
              <a:buChar char="•"/>
            </a:pPr>
            <a:r>
              <a:rPr lang="en-US" sz="29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Court </a:t>
            </a:r>
            <a:r>
              <a:rPr lang="en-US" sz="2900" b="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2"/>
              </a:rPr>
              <a:t>vacated</a:t>
            </a:r>
            <a:r>
              <a:rPr lang="en-US" sz="2900" b="0" dirty="0">
                <a:solidFill>
                  <a:srgbClr val="002060"/>
                </a:solidFill>
                <a:latin typeface="Open Sans" panose="020B0606030504020204" pitchFamily="34" charset="0"/>
                <a:ea typeface="Open Sans" panose="020B0606030504020204" pitchFamily="34" charset="0"/>
                <a:cs typeface="Open Sans" panose="020B0606030504020204" pitchFamily="34" charset="0"/>
              </a:rPr>
              <a:t> the entire rule package on June 5, 2024 holding </a:t>
            </a:r>
            <a:r>
              <a:rPr lang="en-US" sz="2900" b="0" dirty="0">
                <a:solidFill>
                  <a:srgbClr val="134678"/>
                </a:solidFill>
              </a:rPr>
              <a:t>that:</a:t>
            </a:r>
          </a:p>
          <a:p>
            <a:pPr marL="914400" indent="-342900">
              <a:buFont typeface="+mj-lt"/>
              <a:buAutoNum type="arabicPeriod"/>
            </a:pPr>
            <a:r>
              <a:rPr lang="en-US" sz="2300" b="0" dirty="0">
                <a:solidFill>
                  <a:srgbClr val="134678"/>
                </a:solidFill>
              </a:rPr>
              <a:t>The SEC exceeded its statutory authority under Section 211(h) because the section applies to “retail customers,” not private fund investors</a:t>
            </a:r>
          </a:p>
          <a:p>
            <a:pPr marL="1371600" lvl="1" indent="-342900">
              <a:buFont typeface="Wingdings" panose="05000000000000000000" pitchFamily="2" charset="2"/>
              <a:buChar char="ü"/>
            </a:pPr>
            <a:r>
              <a:rPr lang="en-US" sz="23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Cited </a:t>
            </a:r>
            <a:r>
              <a:rPr lang="en-US" sz="2300" b="0" i="1" dirty="0">
                <a:solidFill>
                  <a:srgbClr val="134678"/>
                </a:solidFill>
                <a:latin typeface="Open Sans" panose="020B0606030504020204" pitchFamily="34" charset="0"/>
                <a:ea typeface="Open Sans" panose="020B0606030504020204" pitchFamily="34" charset="0"/>
                <a:cs typeface="Open Sans" panose="020B0606030504020204" pitchFamily="34" charset="0"/>
              </a:rPr>
              <a:t>Goldstein </a:t>
            </a:r>
            <a:r>
              <a:rPr lang="en-US" sz="23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case in criticizing SEC’s rationale (investment vehicles that remain private and available only to highly sophisticated investors have historically been understood not to present the same dangers to the public markets)</a:t>
            </a:r>
          </a:p>
          <a:p>
            <a:pPr marL="914400" indent="-342900">
              <a:buFont typeface="+mj-lt"/>
              <a:buAutoNum type="arabicPeriod"/>
            </a:pPr>
            <a:r>
              <a:rPr lang="en-US" sz="2300" b="0" dirty="0">
                <a:solidFill>
                  <a:srgbClr val="134678"/>
                </a:solidFill>
              </a:rPr>
              <a:t>The SEC exceeded its statutory authority under Section 206(4) because the SEC failed to “define” the fraudulent acts or practices the Rule is designed to prevent</a:t>
            </a:r>
          </a:p>
          <a:p>
            <a:pPr marL="1371600" lvl="1" indent="-342900">
              <a:buFont typeface="Wingdings" panose="05000000000000000000" pitchFamily="2" charset="2"/>
              <a:buChar char="ü"/>
            </a:pPr>
            <a:r>
              <a:rPr lang="en-US" sz="23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The Court said reliance on Section 206(4) anti-fraud provision is “pretextual” because the SEC has not articulated a “rational connection” between fraud and the Rules, and the SEC fails to explain how the Rule would prevent fraud</a:t>
            </a:r>
          </a:p>
          <a:p>
            <a:pPr marL="1371600" lvl="1" indent="-342900">
              <a:buFont typeface="Wingdings" panose="05000000000000000000" pitchFamily="2" charset="2"/>
              <a:buChar char="ü"/>
            </a:pPr>
            <a:r>
              <a:rPr lang="en-US" sz="2300" b="0" dirty="0">
                <a:solidFill>
                  <a:srgbClr val="134678"/>
                </a:solidFill>
                <a:latin typeface="Open Sans" panose="020B0606030504020204" pitchFamily="34" charset="0"/>
                <a:ea typeface="Open Sans" panose="020B0606030504020204" pitchFamily="34" charset="0"/>
                <a:cs typeface="Open Sans" panose="020B0606030504020204" pitchFamily="34" charset="0"/>
              </a:rPr>
              <a:t>The Court found that the Rule is not “reasonably designed” because private funds are exempt from federal regulation of their internal “governance structure”</a:t>
            </a:r>
          </a:p>
          <a:p>
            <a:pPr marL="914400" indent="-342900">
              <a:buFont typeface="+mj-lt"/>
              <a:buAutoNum type="arabicPeriod"/>
            </a:pPr>
            <a:r>
              <a:rPr lang="en-US" sz="2300" b="0" dirty="0">
                <a:solidFill>
                  <a:srgbClr val="134678"/>
                </a:solidFill>
              </a:rPr>
              <a:t>Section 206(4) fails to authorize the SEC to require disclosure and reporting</a:t>
            </a:r>
          </a:p>
          <a:p>
            <a:pPr marL="914400" indent="-342900">
              <a:buFont typeface="+mj-lt"/>
              <a:buAutoNum type="arabicPeriod"/>
            </a:pPr>
            <a:r>
              <a:rPr lang="en-US" sz="2300" b="0" dirty="0">
                <a:solidFill>
                  <a:srgbClr val="134678"/>
                </a:solidFill>
              </a:rPr>
              <a:t>A failure to disclose is not fraud or deception; it cannot be deceptive without a duty to disclose. The duty extends to the client, which is the fund, not the investors in the fund</a:t>
            </a:r>
          </a:p>
          <a:p>
            <a:pPr marL="0" indent="0"/>
            <a:endParaRPr lang="en-US" sz="1800" dirty="0">
              <a:solidFill>
                <a:srgbClr val="134678"/>
              </a:solidFill>
              <a:latin typeface="Open Sans" panose="020B0606030504020204" pitchFamily="34" charset="0"/>
              <a:ea typeface="Open Sans" panose="020B0606030504020204" pitchFamily="34" charset="0"/>
              <a:cs typeface="Open Sans" panose="020B0606030504020204" pitchFamily="34" charset="0"/>
            </a:endParaRPr>
          </a:p>
          <a:p>
            <a:pPr algn="ctr"/>
            <a:fld id="{F125C042-18CB-4E69-94A3-AD949449A96D}" type="slidenum">
              <a:rPr lang="en-US" sz="1600" b="0" smtClean="0">
                <a:solidFill>
                  <a:srgbClr val="134678"/>
                </a:solidFill>
              </a:rPr>
              <a:pPr algn="ctr"/>
              <a:t>9</a:t>
            </a:fld>
            <a:endParaRPr lang="en-US" sz="1600" b="0" dirty="0">
              <a:solidFill>
                <a:srgbClr val="134678"/>
              </a:solidFill>
            </a:endParaRPr>
          </a:p>
          <a:p>
            <a:endParaRPr lang="en-US" sz="4267" dirty="0">
              <a:solidFill>
                <a:srgbClr val="134678"/>
              </a:solidFill>
            </a:endParaRPr>
          </a:p>
        </p:txBody>
      </p:sp>
    </p:spTree>
    <p:extLst>
      <p:ext uri="{BB962C8B-B14F-4D97-AF65-F5344CB8AC3E}">
        <p14:creationId xmlns:p14="http://schemas.microsoft.com/office/powerpoint/2010/main" val="657972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5788</TotalTime>
  <Words>2516</Words>
  <Application>Microsoft Office PowerPoint</Application>
  <PresentationFormat>Widescreen</PresentationFormat>
  <Paragraphs>336</Paragraphs>
  <Slides>27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Calibri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dc:creator>
  <cp:lastModifiedBy>Monique Botkin</cp:lastModifiedBy>
  <cp:revision>806</cp:revision>
  <cp:lastPrinted>2024-08-27T19:26:52Z</cp:lastPrinted>
  <dcterms:created xsi:type="dcterms:W3CDTF">2023-05-09T15:29:46Z</dcterms:created>
  <dcterms:modified xsi:type="dcterms:W3CDTF">2024-08-27T19:49:48Z</dcterms:modified>
</cp:coreProperties>
</file>